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Default Extension="mov" ContentType="video/quicktim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49"/>
  </p:notesMasterIdLst>
  <p:sldIdLst>
    <p:sldId id="256" r:id="rId2"/>
    <p:sldId id="273" r:id="rId3"/>
    <p:sldId id="260" r:id="rId4"/>
    <p:sldId id="279" r:id="rId5"/>
    <p:sldId id="295" r:id="rId6"/>
    <p:sldId id="296" r:id="rId7"/>
    <p:sldId id="297" r:id="rId8"/>
    <p:sldId id="299" r:id="rId9"/>
    <p:sldId id="298" r:id="rId10"/>
    <p:sldId id="330" r:id="rId11"/>
    <p:sldId id="310" r:id="rId12"/>
    <p:sldId id="302" r:id="rId13"/>
    <p:sldId id="304" r:id="rId14"/>
    <p:sldId id="307" r:id="rId15"/>
    <p:sldId id="309" r:id="rId16"/>
    <p:sldId id="312" r:id="rId17"/>
    <p:sldId id="321" r:id="rId18"/>
    <p:sldId id="332" r:id="rId19"/>
    <p:sldId id="311" r:id="rId20"/>
    <p:sldId id="264" r:id="rId21"/>
    <p:sldId id="263" r:id="rId22"/>
    <p:sldId id="314" r:id="rId23"/>
    <p:sldId id="265" r:id="rId24"/>
    <p:sldId id="280" r:id="rId25"/>
    <p:sldId id="326" r:id="rId26"/>
    <p:sldId id="327" r:id="rId27"/>
    <p:sldId id="328" r:id="rId28"/>
    <p:sldId id="316" r:id="rId29"/>
    <p:sldId id="291" r:id="rId30"/>
    <p:sldId id="288" r:id="rId31"/>
    <p:sldId id="289" r:id="rId32"/>
    <p:sldId id="275" r:id="rId33"/>
    <p:sldId id="290" r:id="rId34"/>
    <p:sldId id="267" r:id="rId35"/>
    <p:sldId id="274" r:id="rId36"/>
    <p:sldId id="282" r:id="rId37"/>
    <p:sldId id="284" r:id="rId38"/>
    <p:sldId id="278" r:id="rId39"/>
    <p:sldId id="318" r:id="rId40"/>
    <p:sldId id="277" r:id="rId41"/>
    <p:sldId id="319" r:id="rId42"/>
    <p:sldId id="322" r:id="rId43"/>
    <p:sldId id="323" r:id="rId44"/>
    <p:sldId id="324" r:id="rId45"/>
    <p:sldId id="325" r:id="rId46"/>
    <p:sldId id="331" r:id="rId47"/>
    <p:sldId id="33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127"/>
    <a:srgbClr val="FFA80E"/>
    <a:srgbClr val="B9E7FD"/>
    <a:srgbClr val="C5820B"/>
    <a:srgbClr val="CC860B"/>
    <a:srgbClr val="BB7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39" autoAdjust="0"/>
    <p:restoredTop sz="95673" autoAdjust="0"/>
  </p:normalViewPr>
  <p:slideViewPr>
    <p:cSldViewPr snapToGrid="0">
      <p:cViewPr>
        <p:scale>
          <a:sx n="81" d="100"/>
          <a:sy n="81" d="100"/>
        </p:scale>
        <p:origin x="360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admin/Desktop/handyglid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admin/Desktop/Temporary/handyglid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admin/Desktop/Temporary/handyglid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/admin/Desktop/Temporary/handyglid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/Users/admin/Desktop/handyglid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/Users/admin/Desktop/Temporary/handyglid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/Users/admin/Desktop/Temporary/handyglid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17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.00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10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Feuil2!$B$2:$B$17</c:f>
              <c:numCache>
                <c:formatCode>General</c:formatCode>
                <c:ptCount val="16"/>
                <c:pt idx="0">
                  <c:v>0.0</c:v>
                </c:pt>
                <c:pt idx="1">
                  <c:v>0.0333333333333333</c:v>
                </c:pt>
                <c:pt idx="2">
                  <c:v>0.0666666666666667</c:v>
                </c:pt>
                <c:pt idx="3">
                  <c:v>0.1</c:v>
                </c:pt>
                <c:pt idx="4">
                  <c:v>0.133333333333333</c:v>
                </c:pt>
                <c:pt idx="5">
                  <c:v>0.166666666666667</c:v>
                </c:pt>
                <c:pt idx="6">
                  <c:v>0.2</c:v>
                </c:pt>
                <c:pt idx="7">
                  <c:v>0.233333333333333</c:v>
                </c:pt>
                <c:pt idx="8">
                  <c:v>0.266666666666667</c:v>
                </c:pt>
                <c:pt idx="9">
                  <c:v>0.3</c:v>
                </c:pt>
                <c:pt idx="10">
                  <c:v>0.333333333333333</c:v>
                </c:pt>
                <c:pt idx="11">
                  <c:v>0.366666666666667</c:v>
                </c:pt>
                <c:pt idx="12">
                  <c:v>0.4</c:v>
                </c:pt>
                <c:pt idx="13">
                  <c:v>0.433333333333333</c:v>
                </c:pt>
                <c:pt idx="14">
                  <c:v>0.466666666666667</c:v>
                </c:pt>
                <c:pt idx="15">
                  <c:v>0.5</c:v>
                </c:pt>
              </c:numCache>
            </c:numRef>
          </c:xVal>
          <c:yVal>
            <c:numRef>
              <c:f>Feuil2!$D$2:$D$17</c:f>
              <c:numCache>
                <c:formatCode>General</c:formatCode>
                <c:ptCount val="16"/>
                <c:pt idx="0">
                  <c:v>0.0</c:v>
                </c:pt>
                <c:pt idx="1">
                  <c:v>10.0677966101695</c:v>
                </c:pt>
                <c:pt idx="2">
                  <c:v>21.39406779661017</c:v>
                </c:pt>
                <c:pt idx="3">
                  <c:v>35.23728813559322</c:v>
                </c:pt>
                <c:pt idx="4">
                  <c:v>49.08050847457627</c:v>
                </c:pt>
                <c:pt idx="5">
                  <c:v>64.1822033898305</c:v>
                </c:pt>
                <c:pt idx="6">
                  <c:v>80.54237288135586</c:v>
                </c:pt>
                <c:pt idx="7">
                  <c:v>99.41949152542371</c:v>
                </c:pt>
                <c:pt idx="8">
                  <c:v>122.0720338983051</c:v>
                </c:pt>
                <c:pt idx="9">
                  <c:v>143.4661016949153</c:v>
                </c:pt>
                <c:pt idx="10">
                  <c:v>167.3771186440678</c:v>
                </c:pt>
                <c:pt idx="11">
                  <c:v>195.063559322034</c:v>
                </c:pt>
                <c:pt idx="12">
                  <c:v>224.0084745762712</c:v>
                </c:pt>
                <c:pt idx="13">
                  <c:v>251.6949152542373</c:v>
                </c:pt>
                <c:pt idx="14">
                  <c:v>279.3813559322029</c:v>
                </c:pt>
                <c:pt idx="15">
                  <c:v>305.8093220338982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3492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backward val="0.19"/>
            <c:intercept val="-120.0"/>
            <c:dispRSqr val="0"/>
            <c:dispEq val="0"/>
          </c:trendline>
          <c:xVal>
            <c:numRef>
              <c:f>Feuil2!$B$12:$B$17</c:f>
              <c:numCache>
                <c:formatCode>General</c:formatCode>
                <c:ptCount val="6"/>
                <c:pt idx="0">
                  <c:v>0.333333333333333</c:v>
                </c:pt>
                <c:pt idx="1">
                  <c:v>0.366666666666667</c:v>
                </c:pt>
                <c:pt idx="2">
                  <c:v>0.4</c:v>
                </c:pt>
                <c:pt idx="3">
                  <c:v>0.433333333333333</c:v>
                </c:pt>
                <c:pt idx="4">
                  <c:v>0.466666666666667</c:v>
                </c:pt>
                <c:pt idx="5">
                  <c:v>0.5</c:v>
                </c:pt>
              </c:numCache>
            </c:numRef>
          </c:xVal>
          <c:yVal>
            <c:numRef>
              <c:f>Feuil2!$D$12:$D$17</c:f>
              <c:numCache>
                <c:formatCode>General</c:formatCode>
                <c:ptCount val="6"/>
                <c:pt idx="0">
                  <c:v>167.3771186440678</c:v>
                </c:pt>
                <c:pt idx="1">
                  <c:v>195.063559322034</c:v>
                </c:pt>
                <c:pt idx="2">
                  <c:v>224.0084745762712</c:v>
                </c:pt>
                <c:pt idx="3">
                  <c:v>251.6949152542373</c:v>
                </c:pt>
                <c:pt idx="4">
                  <c:v>279.3813559322029</c:v>
                </c:pt>
                <c:pt idx="5">
                  <c:v>305.8093220338982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2946464"/>
        <c:axId val="836451728"/>
      </c:scatterChart>
      <c:valAx>
        <c:axId val="892946464"/>
        <c:scaling>
          <c:orientation val="minMax"/>
          <c:min val="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/>
                  <a:t>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451728"/>
        <c:crosses val="autoZero"/>
        <c:crossBetween val="midCat"/>
      </c:valAx>
      <c:valAx>
        <c:axId val="836451728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/>
                  <a:t>position</a:t>
                </a:r>
                <a:r>
                  <a:rPr lang="fr-FR" sz="1600" baseline="0"/>
                  <a:t> (mm)</a:t>
                </a:r>
                <a:endParaRPr lang="fr-FR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946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560565625088"/>
          <c:y val="0.0871138403448882"/>
          <c:w val="0.775073186034514"/>
          <c:h val="0.825772319310224"/>
        </c:manualLayout>
      </c:layout>
      <c:scatterChart>
        <c:scatterStyle val="lineMarker"/>
        <c:varyColors val="0"/>
        <c:ser>
          <c:idx val="1"/>
          <c:order val="0"/>
          <c:tx>
            <c:v>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1587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.003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Feuil3!$B$2:$B$32</c:f>
              <c:numCache>
                <c:formatCode>General</c:formatCode>
                <c:ptCount val="31"/>
                <c:pt idx="0">
                  <c:v>0.0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  <c:pt idx="9">
                  <c:v>2.7</c:v>
                </c:pt>
                <c:pt idx="10">
                  <c:v>3.0</c:v>
                </c:pt>
                <c:pt idx="11">
                  <c:v>3.3</c:v>
                </c:pt>
                <c:pt idx="12">
                  <c:v>3.6</c:v>
                </c:pt>
                <c:pt idx="13">
                  <c:v>3.9</c:v>
                </c:pt>
                <c:pt idx="14">
                  <c:v>4.2</c:v>
                </c:pt>
                <c:pt idx="15">
                  <c:v>4.5</c:v>
                </c:pt>
                <c:pt idx="16">
                  <c:v>4.8</c:v>
                </c:pt>
                <c:pt idx="17">
                  <c:v>5.1</c:v>
                </c:pt>
                <c:pt idx="18">
                  <c:v>5.399999999999999</c:v>
                </c:pt>
                <c:pt idx="19">
                  <c:v>5.699999999999997</c:v>
                </c:pt>
                <c:pt idx="20">
                  <c:v>6.0</c:v>
                </c:pt>
                <c:pt idx="21">
                  <c:v>6.3</c:v>
                </c:pt>
                <c:pt idx="22">
                  <c:v>6.6</c:v>
                </c:pt>
                <c:pt idx="23">
                  <c:v>6.9</c:v>
                </c:pt>
                <c:pt idx="24">
                  <c:v>7.2</c:v>
                </c:pt>
                <c:pt idx="25">
                  <c:v>7.5</c:v>
                </c:pt>
                <c:pt idx="26">
                  <c:v>7.800000000000001</c:v>
                </c:pt>
                <c:pt idx="27">
                  <c:v>8.1</c:v>
                </c:pt>
                <c:pt idx="28">
                  <c:v>8.4</c:v>
                </c:pt>
                <c:pt idx="29">
                  <c:v>8.7</c:v>
                </c:pt>
                <c:pt idx="30">
                  <c:v>9.0</c:v>
                </c:pt>
              </c:numCache>
            </c:numRef>
          </c:xVal>
          <c:yVal>
            <c:numRef>
              <c:f>Feuil3!$H$2:$H$31</c:f>
              <c:numCache>
                <c:formatCode>General</c:formatCode>
                <c:ptCount val="30"/>
                <c:pt idx="0">
                  <c:v>0.0</c:v>
                </c:pt>
                <c:pt idx="1">
                  <c:v>0.0050281</c:v>
                </c:pt>
                <c:pt idx="2">
                  <c:v>0.0127988</c:v>
                </c:pt>
                <c:pt idx="3">
                  <c:v>0.0191982</c:v>
                </c:pt>
                <c:pt idx="4">
                  <c:v>0.0251405</c:v>
                </c:pt>
                <c:pt idx="5">
                  <c:v>0.0329112</c:v>
                </c:pt>
                <c:pt idx="6">
                  <c:v>0.0420532</c:v>
                </c:pt>
                <c:pt idx="7">
                  <c:v>0.0498239</c:v>
                </c:pt>
                <c:pt idx="8">
                  <c:v>0.0571375</c:v>
                </c:pt>
                <c:pt idx="9">
                  <c:v>0.0630798</c:v>
                </c:pt>
                <c:pt idx="10">
                  <c:v>0.0699363</c:v>
                </c:pt>
                <c:pt idx="11">
                  <c:v>0.0758786</c:v>
                </c:pt>
                <c:pt idx="12">
                  <c:v>0.0841064</c:v>
                </c:pt>
                <c:pt idx="13">
                  <c:v>0.0918771</c:v>
                </c:pt>
                <c:pt idx="14">
                  <c:v>0.1001049</c:v>
                </c:pt>
                <c:pt idx="15">
                  <c:v>0.1078756</c:v>
                </c:pt>
                <c:pt idx="16">
                  <c:v>0.1129037</c:v>
                </c:pt>
                <c:pt idx="17">
                  <c:v>0.1179318</c:v>
                </c:pt>
                <c:pt idx="18">
                  <c:v>0.1229599</c:v>
                </c:pt>
                <c:pt idx="19">
                  <c:v>0.1270738</c:v>
                </c:pt>
                <c:pt idx="20">
                  <c:v>0.1298164</c:v>
                </c:pt>
                <c:pt idx="21">
                  <c:v>0.1339303</c:v>
                </c:pt>
                <c:pt idx="22">
                  <c:v>0.1380442</c:v>
                </c:pt>
                <c:pt idx="23">
                  <c:v>0.1421581</c:v>
                </c:pt>
                <c:pt idx="24">
                  <c:v>0.1449007</c:v>
                </c:pt>
                <c:pt idx="25">
                  <c:v>0.1499288</c:v>
                </c:pt>
                <c:pt idx="26">
                  <c:v>0.1540427</c:v>
                </c:pt>
                <c:pt idx="27">
                  <c:v>0.1581566</c:v>
                </c:pt>
                <c:pt idx="28">
                  <c:v>0.1631847</c:v>
                </c:pt>
                <c:pt idx="29">
                  <c:v>0.1682128</c:v>
                </c:pt>
              </c:numCache>
            </c:numRef>
          </c:yVal>
          <c:smooth val="1"/>
        </c:ser>
        <c:ser>
          <c:idx val="0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22225">
                <a:noFill/>
              </a:ln>
              <a:effectLst/>
            </c:spPr>
          </c:marker>
          <c:trendline>
            <c:spPr>
              <a:ln w="254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backward val="0.18"/>
            <c:dispRSqr val="0"/>
            <c:dispEq val="1"/>
            <c:trendlineLbl>
              <c:layout>
                <c:manualLayout>
                  <c:x val="-0.0929704237727865"/>
                  <c:y val="0.026115262861775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baseline="0" smtClean="0"/>
                      <a:t>Vx</a:t>
                    </a:r>
                    <a:r>
                      <a:rPr lang="en-US" sz="1100" b="1" baseline="0" dirty="0" smtClean="0"/>
                      <a:t> </a:t>
                    </a:r>
                    <a:r>
                      <a:rPr lang="en-US" sz="1100" b="1" baseline="0" dirty="0"/>
                      <a:t>= </a:t>
                    </a:r>
                    <a:r>
                      <a:rPr lang="en-US" sz="1100" b="1" baseline="0" dirty="0" smtClean="0"/>
                      <a:t>0,014 m/s</a:t>
                    </a:r>
                    <a:endParaRPr lang="en-US" sz="11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Feuil3!$B$19:$B$32</c:f>
              <c:numCache>
                <c:formatCode>General</c:formatCode>
                <c:ptCount val="14"/>
                <c:pt idx="0">
                  <c:v>5.1</c:v>
                </c:pt>
                <c:pt idx="1">
                  <c:v>5.399999999999999</c:v>
                </c:pt>
                <c:pt idx="2">
                  <c:v>5.699999999999997</c:v>
                </c:pt>
                <c:pt idx="3">
                  <c:v>6.0</c:v>
                </c:pt>
                <c:pt idx="4">
                  <c:v>6.3</c:v>
                </c:pt>
                <c:pt idx="5">
                  <c:v>6.6</c:v>
                </c:pt>
                <c:pt idx="6">
                  <c:v>6.9</c:v>
                </c:pt>
                <c:pt idx="7">
                  <c:v>7.2</c:v>
                </c:pt>
                <c:pt idx="8">
                  <c:v>7.5</c:v>
                </c:pt>
                <c:pt idx="9">
                  <c:v>7.800000000000001</c:v>
                </c:pt>
                <c:pt idx="10">
                  <c:v>8.1</c:v>
                </c:pt>
                <c:pt idx="11">
                  <c:v>8.4</c:v>
                </c:pt>
                <c:pt idx="12">
                  <c:v>8.7</c:v>
                </c:pt>
                <c:pt idx="13">
                  <c:v>9.0</c:v>
                </c:pt>
              </c:numCache>
            </c:numRef>
          </c:xVal>
          <c:yVal>
            <c:numRef>
              <c:f>Feuil3!$H$19:$H$31</c:f>
              <c:numCache>
                <c:formatCode>General</c:formatCode>
                <c:ptCount val="13"/>
                <c:pt idx="0">
                  <c:v>0.1179318</c:v>
                </c:pt>
                <c:pt idx="1">
                  <c:v>0.1229599</c:v>
                </c:pt>
                <c:pt idx="2">
                  <c:v>0.1270738</c:v>
                </c:pt>
                <c:pt idx="3">
                  <c:v>0.1298164</c:v>
                </c:pt>
                <c:pt idx="4">
                  <c:v>0.1339303</c:v>
                </c:pt>
                <c:pt idx="5">
                  <c:v>0.1380442</c:v>
                </c:pt>
                <c:pt idx="6">
                  <c:v>0.1421581</c:v>
                </c:pt>
                <c:pt idx="7">
                  <c:v>0.1449007</c:v>
                </c:pt>
                <c:pt idx="8">
                  <c:v>0.1499288</c:v>
                </c:pt>
                <c:pt idx="9">
                  <c:v>0.1540427</c:v>
                </c:pt>
                <c:pt idx="10">
                  <c:v>0.1581566</c:v>
                </c:pt>
                <c:pt idx="11">
                  <c:v>0.1631847</c:v>
                </c:pt>
                <c:pt idx="12">
                  <c:v>0.1682128</c:v>
                </c:pt>
              </c:numCache>
            </c:numRef>
          </c:yVal>
          <c:smooth val="0"/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forward val="0.4"/>
            <c:intercept val="0.0"/>
            <c:dispRSqr val="0"/>
            <c:dispEq val="1"/>
            <c:trendlineLbl>
              <c:layout>
                <c:manualLayout>
                  <c:x val="-0.189628955353917"/>
                  <c:y val="0.17909685116847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baseline="0" dirty="0" err="1" smtClean="0"/>
                      <a:t>Vx</a:t>
                    </a:r>
                    <a:r>
                      <a:rPr lang="en-US" sz="1100" b="1" baseline="0" dirty="0" smtClean="0"/>
                      <a:t>=0,024 m/s</a:t>
                    </a:r>
                    <a:endParaRPr lang="en-US" sz="11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Feuil3!$B$2:$B$17</c:f>
              <c:numCache>
                <c:formatCode>General</c:formatCode>
                <c:ptCount val="16"/>
                <c:pt idx="0">
                  <c:v>0.0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  <c:pt idx="9">
                  <c:v>2.7</c:v>
                </c:pt>
                <c:pt idx="10">
                  <c:v>3.0</c:v>
                </c:pt>
                <c:pt idx="11">
                  <c:v>3.3</c:v>
                </c:pt>
                <c:pt idx="12">
                  <c:v>3.6</c:v>
                </c:pt>
                <c:pt idx="13">
                  <c:v>3.9</c:v>
                </c:pt>
                <c:pt idx="14">
                  <c:v>4.2</c:v>
                </c:pt>
                <c:pt idx="15">
                  <c:v>4.5</c:v>
                </c:pt>
              </c:numCache>
            </c:numRef>
          </c:xVal>
          <c:yVal>
            <c:numRef>
              <c:f>Feuil3!$H$2:$H$17</c:f>
              <c:numCache>
                <c:formatCode>General</c:formatCode>
                <c:ptCount val="16"/>
                <c:pt idx="0">
                  <c:v>0.0</c:v>
                </c:pt>
                <c:pt idx="1">
                  <c:v>0.0050281</c:v>
                </c:pt>
                <c:pt idx="2">
                  <c:v>0.0127988</c:v>
                </c:pt>
                <c:pt idx="3">
                  <c:v>0.0191982</c:v>
                </c:pt>
                <c:pt idx="4">
                  <c:v>0.0251405</c:v>
                </c:pt>
                <c:pt idx="5">
                  <c:v>0.0329112</c:v>
                </c:pt>
                <c:pt idx="6">
                  <c:v>0.0420532</c:v>
                </c:pt>
                <c:pt idx="7">
                  <c:v>0.0498239</c:v>
                </c:pt>
                <c:pt idx="8">
                  <c:v>0.0571375</c:v>
                </c:pt>
                <c:pt idx="9">
                  <c:v>0.0630798</c:v>
                </c:pt>
                <c:pt idx="10">
                  <c:v>0.0699363</c:v>
                </c:pt>
                <c:pt idx="11">
                  <c:v>0.0758786</c:v>
                </c:pt>
                <c:pt idx="12">
                  <c:v>0.0841064</c:v>
                </c:pt>
                <c:pt idx="13">
                  <c:v>0.0918771</c:v>
                </c:pt>
                <c:pt idx="14">
                  <c:v>0.1001049</c:v>
                </c:pt>
                <c:pt idx="15">
                  <c:v>0.1078756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175056"/>
        <c:axId val="832377888"/>
      </c:scatterChart>
      <c:valAx>
        <c:axId val="728175056"/>
        <c:scaling>
          <c:orientation val="minMax"/>
          <c:min val="0.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32377888"/>
        <c:crosses val="autoZero"/>
        <c:crossBetween val="midCat"/>
      </c:valAx>
      <c:valAx>
        <c:axId val="832377888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/>
                  <a:t>x position (m)</a:t>
                </a:r>
              </a:p>
            </c:rich>
          </c:tx>
          <c:layout>
            <c:manualLayout>
              <c:xMode val="edge"/>
              <c:yMode val="edge"/>
              <c:x val="0.00472048064156907"/>
              <c:y val="0.2064361166352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8175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778337762527"/>
          <c:y val="0.077420571465091"/>
          <c:w val="0.749128124774187"/>
          <c:h val="0.651040121913513"/>
        </c:manualLayout>
      </c:layout>
      <c:scatterChart>
        <c:scatterStyle val="lineMarker"/>
        <c:varyColors val="0"/>
        <c:ser>
          <c:idx val="0"/>
          <c:order val="0"/>
          <c:tx>
            <c:v>x</c:v>
          </c:tx>
          <c:spPr>
            <a:ln w="317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15875">
                <a:solidFill>
                  <a:schemeClr val="tx1"/>
                </a:solidFill>
              </a:ln>
              <a:effectLst/>
            </c:spPr>
          </c:marker>
          <c:xVal>
            <c:numRef>
              <c:f>Feuil3!$B$2:$B$32</c:f>
              <c:numCache>
                <c:formatCode>General</c:formatCode>
                <c:ptCount val="31"/>
                <c:pt idx="0">
                  <c:v>0.0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  <c:pt idx="9">
                  <c:v>2.7</c:v>
                </c:pt>
                <c:pt idx="10">
                  <c:v>3.0</c:v>
                </c:pt>
                <c:pt idx="11">
                  <c:v>3.3</c:v>
                </c:pt>
                <c:pt idx="12">
                  <c:v>3.6</c:v>
                </c:pt>
                <c:pt idx="13">
                  <c:v>3.9</c:v>
                </c:pt>
                <c:pt idx="14">
                  <c:v>4.2</c:v>
                </c:pt>
                <c:pt idx="15">
                  <c:v>4.5</c:v>
                </c:pt>
                <c:pt idx="16">
                  <c:v>4.8</c:v>
                </c:pt>
                <c:pt idx="17">
                  <c:v>5.1</c:v>
                </c:pt>
                <c:pt idx="18">
                  <c:v>5.399999999999999</c:v>
                </c:pt>
                <c:pt idx="19">
                  <c:v>5.699999999999997</c:v>
                </c:pt>
                <c:pt idx="20">
                  <c:v>6.0</c:v>
                </c:pt>
                <c:pt idx="21">
                  <c:v>6.3</c:v>
                </c:pt>
                <c:pt idx="22">
                  <c:v>6.6</c:v>
                </c:pt>
                <c:pt idx="23">
                  <c:v>6.9</c:v>
                </c:pt>
                <c:pt idx="24">
                  <c:v>7.2</c:v>
                </c:pt>
                <c:pt idx="25">
                  <c:v>7.5</c:v>
                </c:pt>
                <c:pt idx="26">
                  <c:v>7.800000000000001</c:v>
                </c:pt>
                <c:pt idx="27">
                  <c:v>8.1</c:v>
                </c:pt>
                <c:pt idx="28">
                  <c:v>8.4</c:v>
                </c:pt>
                <c:pt idx="29">
                  <c:v>8.7</c:v>
                </c:pt>
                <c:pt idx="30">
                  <c:v>9.0</c:v>
                </c:pt>
              </c:numCache>
            </c:numRef>
          </c:xVal>
          <c:yVal>
            <c:numRef>
              <c:f>Feuil3!$G$2:$G$31</c:f>
              <c:numCache>
                <c:formatCode>General</c:formatCode>
                <c:ptCount val="30"/>
                <c:pt idx="0">
                  <c:v>0.0</c:v>
                </c:pt>
                <c:pt idx="1">
                  <c:v>0.0018284</c:v>
                </c:pt>
                <c:pt idx="2">
                  <c:v>0.0050281</c:v>
                </c:pt>
                <c:pt idx="3">
                  <c:v>0.0068565</c:v>
                </c:pt>
                <c:pt idx="4">
                  <c:v>0.009142</c:v>
                </c:pt>
                <c:pt idx="5">
                  <c:v>0.0159985</c:v>
                </c:pt>
                <c:pt idx="6">
                  <c:v>0.0260547</c:v>
                </c:pt>
                <c:pt idx="7">
                  <c:v>0.0370251</c:v>
                </c:pt>
                <c:pt idx="8">
                  <c:v>0.0511952</c:v>
                </c:pt>
                <c:pt idx="9">
                  <c:v>0.0630798</c:v>
                </c:pt>
                <c:pt idx="10">
                  <c:v>0.0767928</c:v>
                </c:pt>
                <c:pt idx="11">
                  <c:v>0.0900487</c:v>
                </c:pt>
                <c:pt idx="12">
                  <c:v>0.105133</c:v>
                </c:pt>
                <c:pt idx="13">
                  <c:v>0.118846</c:v>
                </c:pt>
                <c:pt idx="14">
                  <c:v>0.1339303</c:v>
                </c:pt>
                <c:pt idx="15">
                  <c:v>0.1499288</c:v>
                </c:pt>
                <c:pt idx="16">
                  <c:v>0.1640989</c:v>
                </c:pt>
                <c:pt idx="17">
                  <c:v>0.1791832</c:v>
                </c:pt>
                <c:pt idx="18">
                  <c:v>0.1951817</c:v>
                </c:pt>
                <c:pt idx="19">
                  <c:v>0.2079805</c:v>
                </c:pt>
                <c:pt idx="20">
                  <c:v>0.2221506</c:v>
                </c:pt>
                <c:pt idx="21">
                  <c:v>0.233121</c:v>
                </c:pt>
                <c:pt idx="22">
                  <c:v>0.2440914</c:v>
                </c:pt>
                <c:pt idx="23">
                  <c:v>0.2541476</c:v>
                </c:pt>
                <c:pt idx="24">
                  <c:v>0.2628325</c:v>
                </c:pt>
                <c:pt idx="25">
                  <c:v>0.2728887</c:v>
                </c:pt>
                <c:pt idx="26">
                  <c:v>0.2820307</c:v>
                </c:pt>
                <c:pt idx="27">
                  <c:v>0.2930011</c:v>
                </c:pt>
                <c:pt idx="28">
                  <c:v>0.3021431</c:v>
                </c:pt>
                <c:pt idx="29">
                  <c:v>0.310828</c:v>
                </c:pt>
              </c:numCache>
            </c:numRef>
          </c:yVal>
          <c:smooth val="1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forward val="0.8"/>
            <c:backward val="0.3"/>
            <c:intercept val="-0.065"/>
            <c:dispRSqr val="0"/>
            <c:dispEq val="1"/>
            <c:trendlineLbl>
              <c:layout>
                <c:manualLayout>
                  <c:x val="-0.113966523520499"/>
                  <c:y val="0.088120465015740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baseline="0" smtClean="0"/>
                      <a:t>Vz</a:t>
                    </a:r>
                    <a:r>
                      <a:rPr lang="en-US" sz="1100" b="1" baseline="0" dirty="0" smtClean="0"/>
                      <a:t> </a:t>
                    </a:r>
                    <a:r>
                      <a:rPr lang="en-US" sz="1100" b="1" baseline="0" dirty="0"/>
                      <a:t>= </a:t>
                    </a:r>
                    <a:r>
                      <a:rPr lang="en-US" sz="1100" b="1" baseline="0" dirty="0" smtClean="0"/>
                      <a:t>0,048 m/s</a:t>
                    </a:r>
                    <a:endParaRPr lang="en-US" sz="11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Feuil3!$B$11:$B$20</c:f>
              <c:numCache>
                <c:formatCode>General</c:formatCode>
                <c:ptCount val="10"/>
                <c:pt idx="0">
                  <c:v>2.7</c:v>
                </c:pt>
                <c:pt idx="1">
                  <c:v>3.0</c:v>
                </c:pt>
                <c:pt idx="2">
                  <c:v>3.3</c:v>
                </c:pt>
                <c:pt idx="3">
                  <c:v>3.6</c:v>
                </c:pt>
                <c:pt idx="4">
                  <c:v>3.9</c:v>
                </c:pt>
                <c:pt idx="5">
                  <c:v>4.2</c:v>
                </c:pt>
                <c:pt idx="6">
                  <c:v>4.5</c:v>
                </c:pt>
                <c:pt idx="7">
                  <c:v>4.8</c:v>
                </c:pt>
                <c:pt idx="8">
                  <c:v>5.1</c:v>
                </c:pt>
                <c:pt idx="9">
                  <c:v>5.399999999999999</c:v>
                </c:pt>
              </c:numCache>
            </c:numRef>
          </c:xVal>
          <c:yVal>
            <c:numRef>
              <c:f>Feuil3!$G$11:$G$20</c:f>
              <c:numCache>
                <c:formatCode>General</c:formatCode>
                <c:ptCount val="10"/>
                <c:pt idx="0">
                  <c:v>0.0630798</c:v>
                </c:pt>
                <c:pt idx="1">
                  <c:v>0.0767928</c:v>
                </c:pt>
                <c:pt idx="2">
                  <c:v>0.0900487</c:v>
                </c:pt>
                <c:pt idx="3">
                  <c:v>0.105133</c:v>
                </c:pt>
                <c:pt idx="4">
                  <c:v>0.118846</c:v>
                </c:pt>
                <c:pt idx="5">
                  <c:v>0.1339303</c:v>
                </c:pt>
                <c:pt idx="6">
                  <c:v>0.1499288</c:v>
                </c:pt>
                <c:pt idx="7">
                  <c:v>0.1640989</c:v>
                </c:pt>
                <c:pt idx="8">
                  <c:v>0.1791832</c:v>
                </c:pt>
                <c:pt idx="9">
                  <c:v>0.1951817</c:v>
                </c:pt>
              </c:numCache>
            </c:numRef>
          </c:yVal>
          <c:smooth val="0"/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2"/>
            <c:intercept val="0.0"/>
            <c:dispRSqr val="0"/>
            <c:dispEq val="1"/>
            <c:trendlineLbl>
              <c:layout>
                <c:manualLayout>
                  <c:x val="-0.00656565747124376"/>
                  <c:y val="-0.079665390770314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baseline="0" dirty="0" err="1" smtClean="0"/>
                      <a:t>acc</a:t>
                    </a:r>
                    <a:r>
                      <a:rPr lang="en-US" sz="1100" b="1" baseline="0" dirty="0" smtClean="0"/>
                      <a:t> </a:t>
                    </a:r>
                    <a:r>
                      <a:rPr lang="en-US" sz="1100" b="1" baseline="0" dirty="0"/>
                      <a:t>= </a:t>
                    </a:r>
                    <a:endParaRPr lang="en-US" sz="1100" b="1" baseline="0" dirty="0" smtClean="0"/>
                  </a:p>
                  <a:p>
                    <a:pPr>
                      <a:defRPr sz="1100" b="1"/>
                    </a:pPr>
                    <a:r>
                      <a:rPr lang="en-US" sz="1100" b="1" baseline="0" dirty="0" smtClean="0"/>
                      <a:t>0,01 m/s</a:t>
                    </a:r>
                    <a:r>
                      <a:rPr lang="fr-FR" sz="1100" b="1" baseline="0" dirty="0" smtClean="0"/>
                      <a:t>^2</a:t>
                    </a:r>
                    <a:endParaRPr lang="en-US" sz="11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Feuil3!$B$2:$B$10</c:f>
              <c:numCache>
                <c:formatCode>General</c:formatCode>
                <c:ptCount val="9"/>
                <c:pt idx="0">
                  <c:v>0.0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</c:numCache>
            </c:numRef>
          </c:xVal>
          <c:yVal>
            <c:numRef>
              <c:f>Feuil3!$G$2:$G$31</c:f>
              <c:numCache>
                <c:formatCode>General</c:formatCode>
                <c:ptCount val="30"/>
                <c:pt idx="0">
                  <c:v>0.0</c:v>
                </c:pt>
                <c:pt idx="1">
                  <c:v>0.0018284</c:v>
                </c:pt>
                <c:pt idx="2">
                  <c:v>0.0050281</c:v>
                </c:pt>
                <c:pt idx="3">
                  <c:v>0.0068565</c:v>
                </c:pt>
                <c:pt idx="4">
                  <c:v>0.009142</c:v>
                </c:pt>
                <c:pt idx="5">
                  <c:v>0.0159985</c:v>
                </c:pt>
                <c:pt idx="6">
                  <c:v>0.0260547</c:v>
                </c:pt>
                <c:pt idx="7">
                  <c:v>0.0370251</c:v>
                </c:pt>
                <c:pt idx="8">
                  <c:v>0.0511952</c:v>
                </c:pt>
                <c:pt idx="9">
                  <c:v>0.0630798</c:v>
                </c:pt>
                <c:pt idx="10">
                  <c:v>0.0767928</c:v>
                </c:pt>
                <c:pt idx="11">
                  <c:v>0.0900487</c:v>
                </c:pt>
                <c:pt idx="12">
                  <c:v>0.105133</c:v>
                </c:pt>
                <c:pt idx="13">
                  <c:v>0.118846</c:v>
                </c:pt>
                <c:pt idx="14">
                  <c:v>0.1339303</c:v>
                </c:pt>
                <c:pt idx="15">
                  <c:v>0.1499288</c:v>
                </c:pt>
                <c:pt idx="16">
                  <c:v>0.1640989</c:v>
                </c:pt>
                <c:pt idx="17">
                  <c:v>0.1791832</c:v>
                </c:pt>
                <c:pt idx="18">
                  <c:v>0.1951817</c:v>
                </c:pt>
                <c:pt idx="19">
                  <c:v>0.2079805</c:v>
                </c:pt>
                <c:pt idx="20">
                  <c:v>0.2221506</c:v>
                </c:pt>
                <c:pt idx="21">
                  <c:v>0.233121</c:v>
                </c:pt>
                <c:pt idx="22">
                  <c:v>0.2440914</c:v>
                </c:pt>
                <c:pt idx="23">
                  <c:v>0.2541476</c:v>
                </c:pt>
                <c:pt idx="24">
                  <c:v>0.2628325</c:v>
                </c:pt>
                <c:pt idx="25">
                  <c:v>0.2728887</c:v>
                </c:pt>
                <c:pt idx="26">
                  <c:v>0.2820307</c:v>
                </c:pt>
                <c:pt idx="27">
                  <c:v>0.2930011</c:v>
                </c:pt>
                <c:pt idx="28">
                  <c:v>0.3021431</c:v>
                </c:pt>
                <c:pt idx="29">
                  <c:v>0.310828</c:v>
                </c:pt>
              </c:numCache>
            </c:numRef>
          </c:yVal>
          <c:smooth val="0"/>
        </c:ser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backward val="0.1"/>
            <c:dispRSqr val="0"/>
            <c:dispEq val="1"/>
            <c:trendlineLbl>
              <c:layout>
                <c:manualLayout>
                  <c:x val="-0.0504047838911252"/>
                  <c:y val="-0.0067298121203333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baseline="0" smtClean="0"/>
                      <a:t>Vz</a:t>
                    </a:r>
                    <a:r>
                      <a:rPr lang="en-US" sz="1100" b="1" baseline="0" dirty="0" smtClean="0"/>
                      <a:t> </a:t>
                    </a:r>
                    <a:r>
                      <a:rPr lang="en-US" sz="1100" b="1" baseline="0" dirty="0"/>
                      <a:t>= </a:t>
                    </a:r>
                    <a:r>
                      <a:rPr lang="en-US" sz="1100" b="1" baseline="0" dirty="0" smtClean="0"/>
                      <a:t>0,032 m/s</a:t>
                    </a:r>
                    <a:endParaRPr lang="en-US" sz="11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Feuil3!$B$23:$B$32</c:f>
              <c:numCache>
                <c:formatCode>General</c:formatCode>
                <c:ptCount val="10"/>
                <c:pt idx="0">
                  <c:v>6.3</c:v>
                </c:pt>
                <c:pt idx="1">
                  <c:v>6.6</c:v>
                </c:pt>
                <c:pt idx="2">
                  <c:v>6.9</c:v>
                </c:pt>
                <c:pt idx="3">
                  <c:v>7.2</c:v>
                </c:pt>
                <c:pt idx="4">
                  <c:v>7.5</c:v>
                </c:pt>
                <c:pt idx="5">
                  <c:v>7.800000000000001</c:v>
                </c:pt>
                <c:pt idx="6">
                  <c:v>8.1</c:v>
                </c:pt>
                <c:pt idx="7">
                  <c:v>8.4</c:v>
                </c:pt>
                <c:pt idx="8">
                  <c:v>8.7</c:v>
                </c:pt>
                <c:pt idx="9">
                  <c:v>9.0</c:v>
                </c:pt>
              </c:numCache>
            </c:numRef>
          </c:xVal>
          <c:yVal>
            <c:numRef>
              <c:f>Feuil3!$G$23:$G$31</c:f>
              <c:numCache>
                <c:formatCode>General</c:formatCode>
                <c:ptCount val="9"/>
                <c:pt idx="0">
                  <c:v>0.233121</c:v>
                </c:pt>
                <c:pt idx="1">
                  <c:v>0.2440914</c:v>
                </c:pt>
                <c:pt idx="2">
                  <c:v>0.2541476</c:v>
                </c:pt>
                <c:pt idx="3">
                  <c:v>0.2628325</c:v>
                </c:pt>
                <c:pt idx="4">
                  <c:v>0.2728887</c:v>
                </c:pt>
                <c:pt idx="5">
                  <c:v>0.2820307</c:v>
                </c:pt>
                <c:pt idx="6">
                  <c:v>0.2930011</c:v>
                </c:pt>
                <c:pt idx="7">
                  <c:v>0.3021431</c:v>
                </c:pt>
                <c:pt idx="8">
                  <c:v>0.310828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0956384"/>
        <c:axId val="940959776"/>
      </c:scatterChart>
      <c:valAx>
        <c:axId val="940956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dirty="0" err="1" smtClean="0"/>
                  <a:t>t</a:t>
                </a:r>
                <a:r>
                  <a:rPr lang="fr-FR" sz="1600" dirty="0" smtClean="0"/>
                  <a:t> (s)</a:t>
                </a:r>
                <a:endParaRPr lang="fr-FR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0959776"/>
        <c:crosses val="autoZero"/>
        <c:crossBetween val="midCat"/>
      </c:valAx>
      <c:valAx>
        <c:axId val="940959776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smtClean="0"/>
                  <a:t>z position (m)</a:t>
                </a:r>
                <a:endParaRPr lang="fr-FR" sz="1600" dirty="0"/>
              </a:p>
            </c:rich>
          </c:tx>
          <c:layout>
            <c:manualLayout>
              <c:xMode val="edge"/>
              <c:yMode val="edge"/>
              <c:x val="0.0498525205978071"/>
              <c:y val="0.1355369305723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0956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97943059853"/>
          <c:y val="0.0907877514830374"/>
          <c:w val="0.780135808599749"/>
          <c:h val="0.818424497033925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Feuil3!$C$1</c:f>
              <c:strCache>
                <c:ptCount val="1"/>
                <c:pt idx="0">
                  <c:v>angle (°)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587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2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Feuil3!$B$2:$B$28</c:f>
              <c:numCache>
                <c:formatCode>General</c:formatCode>
                <c:ptCount val="27"/>
                <c:pt idx="0">
                  <c:v>0.0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  <c:pt idx="9">
                  <c:v>2.7</c:v>
                </c:pt>
                <c:pt idx="10">
                  <c:v>3.0</c:v>
                </c:pt>
                <c:pt idx="11">
                  <c:v>3.3</c:v>
                </c:pt>
                <c:pt idx="12">
                  <c:v>3.6</c:v>
                </c:pt>
                <c:pt idx="13">
                  <c:v>3.9</c:v>
                </c:pt>
                <c:pt idx="14">
                  <c:v>4.2</c:v>
                </c:pt>
                <c:pt idx="15">
                  <c:v>4.5</c:v>
                </c:pt>
                <c:pt idx="16">
                  <c:v>4.8</c:v>
                </c:pt>
                <c:pt idx="17">
                  <c:v>5.1</c:v>
                </c:pt>
                <c:pt idx="18">
                  <c:v>5.399999999999999</c:v>
                </c:pt>
                <c:pt idx="19">
                  <c:v>5.699999999999997</c:v>
                </c:pt>
                <c:pt idx="20">
                  <c:v>6.0</c:v>
                </c:pt>
                <c:pt idx="21">
                  <c:v>6.3</c:v>
                </c:pt>
                <c:pt idx="22">
                  <c:v>6.6</c:v>
                </c:pt>
                <c:pt idx="23">
                  <c:v>6.9</c:v>
                </c:pt>
                <c:pt idx="24">
                  <c:v>7.2</c:v>
                </c:pt>
                <c:pt idx="25">
                  <c:v>7.5</c:v>
                </c:pt>
                <c:pt idx="26">
                  <c:v>7.800000000000001</c:v>
                </c:pt>
              </c:numCache>
            </c:numRef>
          </c:xVal>
          <c:yVal>
            <c:numRef>
              <c:f>Feuil3!$D$2:$D$28</c:f>
              <c:numCache>
                <c:formatCode>General</c:formatCode>
                <c:ptCount val="27"/>
                <c:pt idx="0">
                  <c:v>0.0</c:v>
                </c:pt>
                <c:pt idx="1">
                  <c:v>2.5</c:v>
                </c:pt>
                <c:pt idx="2">
                  <c:v>5.5</c:v>
                </c:pt>
                <c:pt idx="3">
                  <c:v>10.0</c:v>
                </c:pt>
                <c:pt idx="4">
                  <c:v>18.0</c:v>
                </c:pt>
                <c:pt idx="5">
                  <c:v>21.5</c:v>
                </c:pt>
                <c:pt idx="6">
                  <c:v>22.0</c:v>
                </c:pt>
                <c:pt idx="7">
                  <c:v>23.5</c:v>
                </c:pt>
                <c:pt idx="8">
                  <c:v>19.5</c:v>
                </c:pt>
                <c:pt idx="9">
                  <c:v>14.0</c:v>
                </c:pt>
                <c:pt idx="10">
                  <c:v>13.5</c:v>
                </c:pt>
                <c:pt idx="11">
                  <c:v>13.5</c:v>
                </c:pt>
                <c:pt idx="12">
                  <c:v>16.0</c:v>
                </c:pt>
                <c:pt idx="13">
                  <c:v>17.5</c:v>
                </c:pt>
                <c:pt idx="14">
                  <c:v>16.5</c:v>
                </c:pt>
                <c:pt idx="15">
                  <c:v>15.5</c:v>
                </c:pt>
                <c:pt idx="16">
                  <c:v>11.5</c:v>
                </c:pt>
                <c:pt idx="17">
                  <c:v>7.5</c:v>
                </c:pt>
                <c:pt idx="18">
                  <c:v>5.5</c:v>
                </c:pt>
                <c:pt idx="19">
                  <c:v>4.5</c:v>
                </c:pt>
                <c:pt idx="20">
                  <c:v>3.5</c:v>
                </c:pt>
                <c:pt idx="21">
                  <c:v>3.0</c:v>
                </c:pt>
                <c:pt idx="22">
                  <c:v>3.5</c:v>
                </c:pt>
                <c:pt idx="23">
                  <c:v>3.0</c:v>
                </c:pt>
                <c:pt idx="24">
                  <c:v>2.5</c:v>
                </c:pt>
                <c:pt idx="25">
                  <c:v>2.5</c:v>
                </c:pt>
                <c:pt idx="26">
                  <c:v>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512480"/>
        <c:axId val="941066976"/>
      </c:scatterChart>
      <c:valAx>
        <c:axId val="941512480"/>
        <c:scaling>
          <c:orientation val="minMax"/>
          <c:max val="10.0"/>
          <c:min val="0.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41066976"/>
        <c:crosses val="autoZero"/>
        <c:crossBetween val="midCat"/>
        <c:majorUnit val="2.0"/>
      </c:valAx>
      <c:valAx>
        <c:axId val="941066976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smtClean="0"/>
                  <a:t>angle (°)</a:t>
                </a:r>
                <a:endParaRPr lang="fr-FR" sz="1600"/>
              </a:p>
            </c:rich>
          </c:tx>
          <c:layout>
            <c:manualLayout>
              <c:xMode val="edge"/>
              <c:yMode val="edge"/>
              <c:x val="0.00577088050716547"/>
              <c:y val="0.2990362895564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512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17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2.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yVal>
            <c:numRef>
              <c:f>Feuil1!$C$2:$C$18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6.0</c:v>
                </c:pt>
                <c:pt idx="3">
                  <c:v>11.0</c:v>
                </c:pt>
                <c:pt idx="4">
                  <c:v>16.0</c:v>
                </c:pt>
                <c:pt idx="5">
                  <c:v>26.0</c:v>
                </c:pt>
                <c:pt idx="6">
                  <c:v>36.0</c:v>
                </c:pt>
                <c:pt idx="7">
                  <c:v>41.0</c:v>
                </c:pt>
                <c:pt idx="8">
                  <c:v>45.0</c:v>
                </c:pt>
                <c:pt idx="9">
                  <c:v>48.0</c:v>
                </c:pt>
                <c:pt idx="10">
                  <c:v>50.0</c:v>
                </c:pt>
                <c:pt idx="11">
                  <c:v>50.0</c:v>
                </c:pt>
                <c:pt idx="12">
                  <c:v>51.0</c:v>
                </c:pt>
                <c:pt idx="13">
                  <c:v>46.0</c:v>
                </c:pt>
                <c:pt idx="14">
                  <c:v>46.0</c:v>
                </c:pt>
                <c:pt idx="15">
                  <c:v>46.0</c:v>
                </c:pt>
                <c:pt idx="16">
                  <c:v>47.0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398736"/>
        <c:axId val="836746496"/>
      </c:scatterChart>
      <c:valAx>
        <c:axId val="941398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/>
                  <a:t>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746496"/>
        <c:crosses val="autoZero"/>
        <c:crossBetween val="midCat"/>
      </c:valAx>
      <c:valAx>
        <c:axId val="836746496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/>
                  <a:t>angle (°)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398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X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Feuil1!$B$2:$B$18</c:f>
              <c:numCache>
                <c:formatCode>General</c:formatCode>
                <c:ptCount val="17"/>
                <c:pt idx="0">
                  <c:v>0.0</c:v>
                </c:pt>
                <c:pt idx="1">
                  <c:v>0.0333333333333333</c:v>
                </c:pt>
                <c:pt idx="2">
                  <c:v>0.0666666666666667</c:v>
                </c:pt>
                <c:pt idx="3">
                  <c:v>0.1</c:v>
                </c:pt>
                <c:pt idx="4">
                  <c:v>0.133333333333333</c:v>
                </c:pt>
                <c:pt idx="5">
                  <c:v>0.166666666666667</c:v>
                </c:pt>
                <c:pt idx="6">
                  <c:v>0.2</c:v>
                </c:pt>
                <c:pt idx="7">
                  <c:v>0.233333333333333</c:v>
                </c:pt>
                <c:pt idx="8">
                  <c:v>0.266666666666667</c:v>
                </c:pt>
                <c:pt idx="9">
                  <c:v>0.3</c:v>
                </c:pt>
                <c:pt idx="10">
                  <c:v>0.333333333333333</c:v>
                </c:pt>
                <c:pt idx="11">
                  <c:v>0.366666666666667</c:v>
                </c:pt>
                <c:pt idx="12">
                  <c:v>0.4</c:v>
                </c:pt>
                <c:pt idx="13">
                  <c:v>0.433333333333333</c:v>
                </c:pt>
                <c:pt idx="14">
                  <c:v>0.466666666666667</c:v>
                </c:pt>
                <c:pt idx="15">
                  <c:v>0.5</c:v>
                </c:pt>
                <c:pt idx="16">
                  <c:v>0.533333333333333</c:v>
                </c:pt>
              </c:numCache>
            </c:numRef>
          </c:xVal>
          <c:yVal>
            <c:numRef>
              <c:f>Feuil1!$D$2:$D$18</c:f>
              <c:numCache>
                <c:formatCode>General</c:formatCode>
                <c:ptCount val="17"/>
                <c:pt idx="0">
                  <c:v>0.0</c:v>
                </c:pt>
                <c:pt idx="1">
                  <c:v>6.0</c:v>
                </c:pt>
                <c:pt idx="2">
                  <c:v>0.0</c:v>
                </c:pt>
                <c:pt idx="3">
                  <c:v>11.0</c:v>
                </c:pt>
                <c:pt idx="4">
                  <c:v>25.0</c:v>
                </c:pt>
                <c:pt idx="5">
                  <c:v>29.0</c:v>
                </c:pt>
                <c:pt idx="6">
                  <c:v>42.0</c:v>
                </c:pt>
                <c:pt idx="7">
                  <c:v>53.0</c:v>
                </c:pt>
                <c:pt idx="8">
                  <c:v>67.0</c:v>
                </c:pt>
                <c:pt idx="9">
                  <c:v>90.0</c:v>
                </c:pt>
                <c:pt idx="10">
                  <c:v>103.0</c:v>
                </c:pt>
                <c:pt idx="11">
                  <c:v>141.0</c:v>
                </c:pt>
                <c:pt idx="12">
                  <c:v>193.0</c:v>
                </c:pt>
                <c:pt idx="13">
                  <c:v>252.0</c:v>
                </c:pt>
                <c:pt idx="14">
                  <c:v>342.0</c:v>
                </c:pt>
                <c:pt idx="15">
                  <c:v>439.0</c:v>
                </c:pt>
                <c:pt idx="16">
                  <c:v>527.0</c:v>
                </c:pt>
              </c:numCache>
            </c:numRef>
          </c:yVal>
          <c:smooth val="0"/>
        </c:ser>
        <c:ser>
          <c:idx val="1"/>
          <c:order val="1"/>
          <c:tx>
            <c:v>Z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Feuil1!$B$2:$B$18</c:f>
              <c:numCache>
                <c:formatCode>General</c:formatCode>
                <c:ptCount val="17"/>
                <c:pt idx="0">
                  <c:v>0.0</c:v>
                </c:pt>
                <c:pt idx="1">
                  <c:v>0.0333333333333333</c:v>
                </c:pt>
                <c:pt idx="2">
                  <c:v>0.0666666666666667</c:v>
                </c:pt>
                <c:pt idx="3">
                  <c:v>0.1</c:v>
                </c:pt>
                <c:pt idx="4">
                  <c:v>0.133333333333333</c:v>
                </c:pt>
                <c:pt idx="5">
                  <c:v>0.166666666666667</c:v>
                </c:pt>
                <c:pt idx="6">
                  <c:v>0.2</c:v>
                </c:pt>
                <c:pt idx="7">
                  <c:v>0.233333333333333</c:v>
                </c:pt>
                <c:pt idx="8">
                  <c:v>0.266666666666667</c:v>
                </c:pt>
                <c:pt idx="9">
                  <c:v>0.3</c:v>
                </c:pt>
                <c:pt idx="10">
                  <c:v>0.333333333333333</c:v>
                </c:pt>
                <c:pt idx="11">
                  <c:v>0.366666666666667</c:v>
                </c:pt>
                <c:pt idx="12">
                  <c:v>0.4</c:v>
                </c:pt>
                <c:pt idx="13">
                  <c:v>0.433333333333333</c:v>
                </c:pt>
                <c:pt idx="14">
                  <c:v>0.466666666666667</c:v>
                </c:pt>
                <c:pt idx="15">
                  <c:v>0.5</c:v>
                </c:pt>
                <c:pt idx="16">
                  <c:v>0.533333333333333</c:v>
                </c:pt>
              </c:numCache>
            </c:numRef>
          </c:xVal>
          <c:yVal>
            <c:numRef>
              <c:f>Feuil1!$E$2:$E$18</c:f>
              <c:numCache>
                <c:formatCode>General</c:formatCode>
                <c:ptCount val="17"/>
                <c:pt idx="0">
                  <c:v>0.0</c:v>
                </c:pt>
                <c:pt idx="1">
                  <c:v>19.0</c:v>
                </c:pt>
                <c:pt idx="2">
                  <c:v>32.0</c:v>
                </c:pt>
                <c:pt idx="3">
                  <c:v>63.0</c:v>
                </c:pt>
                <c:pt idx="4">
                  <c:v>92.0</c:v>
                </c:pt>
                <c:pt idx="5">
                  <c:v>118.0</c:v>
                </c:pt>
                <c:pt idx="6">
                  <c:v>158.0</c:v>
                </c:pt>
                <c:pt idx="7">
                  <c:v>210.0</c:v>
                </c:pt>
                <c:pt idx="8">
                  <c:v>259.0</c:v>
                </c:pt>
                <c:pt idx="9">
                  <c:v>322.0</c:v>
                </c:pt>
                <c:pt idx="10">
                  <c:v>380.0</c:v>
                </c:pt>
                <c:pt idx="11">
                  <c:v>450.0</c:v>
                </c:pt>
                <c:pt idx="12">
                  <c:v>540.0</c:v>
                </c:pt>
                <c:pt idx="13">
                  <c:v>630.0</c:v>
                </c:pt>
                <c:pt idx="14">
                  <c:v>735.0</c:v>
                </c:pt>
                <c:pt idx="15">
                  <c:v>849.0</c:v>
                </c:pt>
                <c:pt idx="16">
                  <c:v>952.0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803904"/>
        <c:axId val="831805264"/>
      </c:scatterChart>
      <c:valAx>
        <c:axId val="831803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805264"/>
        <c:crosses val="autoZero"/>
        <c:crossBetween val="midCat"/>
      </c:valAx>
      <c:valAx>
        <c:axId val="83180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803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Vx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0.035"/>
            <c:dispRSqr val="0"/>
            <c:dispEq val="0"/>
          </c:trendline>
          <c:xVal>
            <c:numRef>
              <c:f>Feuil1!$B$2:$B$11</c:f>
              <c:numCache>
                <c:formatCode>General</c:formatCode>
                <c:ptCount val="10"/>
                <c:pt idx="0">
                  <c:v>0.0</c:v>
                </c:pt>
                <c:pt idx="1">
                  <c:v>0.0333333333333333</c:v>
                </c:pt>
                <c:pt idx="2">
                  <c:v>0.0666666666666667</c:v>
                </c:pt>
                <c:pt idx="3">
                  <c:v>0.1</c:v>
                </c:pt>
                <c:pt idx="4">
                  <c:v>0.133333333333333</c:v>
                </c:pt>
                <c:pt idx="5">
                  <c:v>0.166666666666667</c:v>
                </c:pt>
                <c:pt idx="6">
                  <c:v>0.2</c:v>
                </c:pt>
                <c:pt idx="7">
                  <c:v>0.233333333333333</c:v>
                </c:pt>
                <c:pt idx="8">
                  <c:v>0.266666666666667</c:v>
                </c:pt>
                <c:pt idx="9">
                  <c:v>0.3</c:v>
                </c:pt>
              </c:numCache>
            </c:numRef>
          </c:xVal>
          <c:yVal>
            <c:numRef>
              <c:f>Feuil1!$F$2:$F$11</c:f>
              <c:numCache>
                <c:formatCode>General</c:formatCode>
                <c:ptCount val="10"/>
                <c:pt idx="0">
                  <c:v>0.0</c:v>
                </c:pt>
                <c:pt idx="1">
                  <c:v>0.18</c:v>
                </c:pt>
                <c:pt idx="2">
                  <c:v>-0.18</c:v>
                </c:pt>
                <c:pt idx="3">
                  <c:v>0.33</c:v>
                </c:pt>
                <c:pt idx="4">
                  <c:v>0.42</c:v>
                </c:pt>
                <c:pt idx="5">
                  <c:v>0.12</c:v>
                </c:pt>
                <c:pt idx="6">
                  <c:v>0.39</c:v>
                </c:pt>
                <c:pt idx="7">
                  <c:v>0.33</c:v>
                </c:pt>
                <c:pt idx="8">
                  <c:v>0.42</c:v>
                </c:pt>
                <c:pt idx="9">
                  <c:v>0.69</c:v>
                </c:pt>
              </c:numCache>
            </c:numRef>
          </c:yVal>
          <c:smooth val="0"/>
        </c:ser>
        <c:ser>
          <c:idx val="1"/>
          <c:order val="1"/>
          <c:tx>
            <c:v>Vy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Feuil1!$B$2:$B$18</c:f>
              <c:numCache>
                <c:formatCode>General</c:formatCode>
                <c:ptCount val="17"/>
                <c:pt idx="0">
                  <c:v>0.0</c:v>
                </c:pt>
                <c:pt idx="1">
                  <c:v>0.0333333333333333</c:v>
                </c:pt>
                <c:pt idx="2">
                  <c:v>0.0666666666666667</c:v>
                </c:pt>
                <c:pt idx="3">
                  <c:v>0.1</c:v>
                </c:pt>
                <c:pt idx="4">
                  <c:v>0.133333333333333</c:v>
                </c:pt>
                <c:pt idx="5">
                  <c:v>0.166666666666667</c:v>
                </c:pt>
                <c:pt idx="6">
                  <c:v>0.2</c:v>
                </c:pt>
                <c:pt idx="7">
                  <c:v>0.233333333333333</c:v>
                </c:pt>
                <c:pt idx="8">
                  <c:v>0.266666666666667</c:v>
                </c:pt>
                <c:pt idx="9">
                  <c:v>0.3</c:v>
                </c:pt>
                <c:pt idx="10">
                  <c:v>0.333333333333333</c:v>
                </c:pt>
                <c:pt idx="11">
                  <c:v>0.366666666666667</c:v>
                </c:pt>
                <c:pt idx="12">
                  <c:v>0.4</c:v>
                </c:pt>
                <c:pt idx="13">
                  <c:v>0.433333333333333</c:v>
                </c:pt>
                <c:pt idx="14">
                  <c:v>0.466666666666667</c:v>
                </c:pt>
                <c:pt idx="15">
                  <c:v>0.5</c:v>
                </c:pt>
                <c:pt idx="16">
                  <c:v>0.533333333333333</c:v>
                </c:pt>
              </c:numCache>
            </c:numRef>
          </c:xVal>
          <c:yVal>
            <c:numRef>
              <c:f>Feuil1!$G$2:$G$18</c:f>
              <c:numCache>
                <c:formatCode>General</c:formatCode>
                <c:ptCount val="17"/>
                <c:pt idx="0">
                  <c:v>0.0</c:v>
                </c:pt>
                <c:pt idx="1">
                  <c:v>0.57</c:v>
                </c:pt>
                <c:pt idx="2">
                  <c:v>0.39</c:v>
                </c:pt>
                <c:pt idx="3">
                  <c:v>0.93</c:v>
                </c:pt>
                <c:pt idx="4">
                  <c:v>0.87</c:v>
                </c:pt>
                <c:pt idx="5">
                  <c:v>0.78</c:v>
                </c:pt>
                <c:pt idx="6">
                  <c:v>1.2</c:v>
                </c:pt>
                <c:pt idx="7">
                  <c:v>1.56</c:v>
                </c:pt>
                <c:pt idx="8">
                  <c:v>1.47</c:v>
                </c:pt>
                <c:pt idx="9">
                  <c:v>1.89</c:v>
                </c:pt>
                <c:pt idx="10">
                  <c:v>1.74</c:v>
                </c:pt>
                <c:pt idx="11">
                  <c:v>2.1</c:v>
                </c:pt>
                <c:pt idx="12">
                  <c:v>2.7</c:v>
                </c:pt>
                <c:pt idx="13">
                  <c:v>2.7</c:v>
                </c:pt>
                <c:pt idx="14">
                  <c:v>3.15</c:v>
                </c:pt>
                <c:pt idx="15">
                  <c:v>3.42</c:v>
                </c:pt>
                <c:pt idx="16">
                  <c:v>3.09</c:v>
                </c:pt>
              </c:numCache>
            </c:numRef>
          </c:yVal>
          <c:smooth val="0"/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Feuil1!$B$12:$B$18</c:f>
              <c:numCache>
                <c:formatCode>General</c:formatCode>
                <c:ptCount val="7"/>
                <c:pt idx="0">
                  <c:v>0.333333333333333</c:v>
                </c:pt>
                <c:pt idx="1">
                  <c:v>0.366666666666667</c:v>
                </c:pt>
                <c:pt idx="2">
                  <c:v>0.4</c:v>
                </c:pt>
                <c:pt idx="3">
                  <c:v>0.433333333333333</c:v>
                </c:pt>
                <c:pt idx="4">
                  <c:v>0.466666666666667</c:v>
                </c:pt>
                <c:pt idx="5">
                  <c:v>0.5</c:v>
                </c:pt>
                <c:pt idx="6">
                  <c:v>0.533333333333333</c:v>
                </c:pt>
              </c:numCache>
            </c:numRef>
          </c:xVal>
          <c:yVal>
            <c:numRef>
              <c:f>Feuil1!$F$12:$F$18</c:f>
              <c:numCache>
                <c:formatCode>General</c:formatCode>
                <c:ptCount val="7"/>
                <c:pt idx="0">
                  <c:v>0.39</c:v>
                </c:pt>
                <c:pt idx="1">
                  <c:v>1.14</c:v>
                </c:pt>
                <c:pt idx="2">
                  <c:v>1.56</c:v>
                </c:pt>
                <c:pt idx="3">
                  <c:v>1.77</c:v>
                </c:pt>
                <c:pt idx="4">
                  <c:v>2.7</c:v>
                </c:pt>
                <c:pt idx="5">
                  <c:v>2.91</c:v>
                </c:pt>
                <c:pt idx="6">
                  <c:v>2.64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720000"/>
        <c:axId val="831722704"/>
      </c:scatterChart>
      <c:valAx>
        <c:axId val="831720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722704"/>
        <c:crosses val="autoZero"/>
        <c:crossBetween val="midCat"/>
      </c:valAx>
      <c:valAx>
        <c:axId val="83172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7200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93E1E-43C0-4A8F-B123-FA3B3E12C4FE}" type="datetimeFigureOut">
              <a:rPr lang="it-IT" smtClean="0"/>
              <a:t>11/04/17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859D4-0689-4BE2-AED7-E29E46C211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14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Handy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glider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picture</a:t>
            </a:r>
            <a:endParaRPr lang="fr-FR" baseline="0" dirty="0" smtClean="0"/>
          </a:p>
          <a:p>
            <a:r>
              <a:rPr lang="fr-FR" baseline="0" dirty="0" smtClean="0"/>
              <a:t>Back up slide</a:t>
            </a:r>
          </a:p>
          <a:p>
            <a:r>
              <a:rPr lang="fr-FR" baseline="0" dirty="0" smtClean="0"/>
              <a:t>Conclusive forces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859D4-0689-4BE2-AED7-E29E46C211F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GENERAL COMMENTS:</a:t>
            </a:r>
          </a:p>
          <a:p>
            <a:r>
              <a:rPr lang="fr-FR" dirty="0" err="1" smtClean="0">
                <a:solidFill>
                  <a:srgbClr val="C00000"/>
                </a:solidFill>
              </a:rPr>
              <a:t>less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text</a:t>
            </a:r>
            <a:r>
              <a:rPr lang="fr-FR" dirty="0" smtClean="0">
                <a:solidFill>
                  <a:srgbClr val="C00000"/>
                </a:solidFill>
              </a:rPr>
              <a:t> + </a:t>
            </a:r>
            <a:r>
              <a:rPr lang="fr-FR" dirty="0" err="1" smtClean="0">
                <a:solidFill>
                  <a:srgbClr val="C00000"/>
                </a:solidFill>
              </a:rPr>
              <a:t>picture</a:t>
            </a:r>
            <a:r>
              <a:rPr lang="fr-FR" dirty="0" smtClean="0">
                <a:solidFill>
                  <a:srgbClr val="C00000"/>
                </a:solidFill>
              </a:rPr>
              <a:t> of a </a:t>
            </a:r>
            <a:r>
              <a:rPr lang="fr-FR" dirty="0" err="1" smtClean="0">
                <a:solidFill>
                  <a:srgbClr val="C00000"/>
                </a:solidFill>
              </a:rPr>
              <a:t>glider</a:t>
            </a:r>
            <a:endParaRPr lang="fr-FR" dirty="0" smtClean="0">
              <a:solidFill>
                <a:srgbClr val="C00000"/>
              </a:solidFill>
            </a:endParaRPr>
          </a:p>
          <a:p>
            <a:r>
              <a:rPr lang="fr-FR" dirty="0" err="1" smtClean="0">
                <a:solidFill>
                  <a:srgbClr val="C00000"/>
                </a:solidFill>
              </a:rPr>
              <a:t>during</a:t>
            </a:r>
            <a:r>
              <a:rPr lang="fr-FR" dirty="0" smtClean="0">
                <a:solidFill>
                  <a:srgbClr val="C00000"/>
                </a:solidFill>
              </a:rPr>
              <a:t> the </a:t>
            </a:r>
            <a:r>
              <a:rPr lang="fr-FR" dirty="0" err="1" smtClean="0">
                <a:solidFill>
                  <a:srgbClr val="C00000"/>
                </a:solidFill>
              </a:rPr>
              <a:t>presentation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you</a:t>
            </a:r>
            <a:r>
              <a:rPr lang="fr-FR" dirty="0" smtClean="0">
                <a:solidFill>
                  <a:srgbClr val="C00000"/>
                </a:solidFill>
              </a:rPr>
              <a:t> show one</a:t>
            </a:r>
          </a:p>
          <a:p>
            <a:endParaRPr lang="fr-FR" dirty="0" smtClean="0">
              <a:solidFill>
                <a:srgbClr val="C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859D4-0689-4BE2-AED7-E29E46C211F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15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859D4-0689-4BE2-AED7-E29E46C211F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31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FF0000"/>
                </a:solidFill>
              </a:rPr>
              <a:t>Conservation of momentum law below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859D4-0689-4BE2-AED7-E29E46C211F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8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D= 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L= ?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L/D= ?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cot</a:t>
            </a:r>
            <a:r>
              <a:rPr lang="fr-FR" dirty="0" smtClean="0">
                <a:solidFill>
                  <a:srgbClr val="FF0000"/>
                </a:solidFill>
              </a:rPr>
              <a:t>(angle)=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859D4-0689-4BE2-AED7-E29E46C211F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56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 how different papers</a:t>
            </a:r>
            <a:r>
              <a:rPr lang="en-GB" baseline="0" dirty="0" smtClean="0"/>
              <a:t> fall down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859D4-0689-4BE2-AED7-E29E46C211F1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67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 how different papers</a:t>
            </a:r>
            <a:r>
              <a:rPr lang="en-GB" baseline="0" dirty="0" smtClean="0"/>
              <a:t> fall down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859D4-0689-4BE2-AED7-E29E46C211F1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49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E28E8-94DB-8747-A5A9-FCA61337E9A8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8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44C5-D745-D64C-85FF-09732649BF56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391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9484-36A1-7E4A-B7F4-1D1BB35BACCE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542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159E-6A30-864F-BDA0-424925E4383A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364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2839-9158-284B-BA9D-F6688F40FCF1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09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4E3D-1266-994C-AFA8-58A0DAE8A423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970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A7DB-CEA8-0342-8817-64C60AEE26B0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446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753E-28B6-0A4A-AC9A-C0046D217E30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982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57DE-B913-EB40-A99B-E26529EE484F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795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F507E2A-537C-9A4B-8F4D-68AD7A3A5C88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021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04E0E-2720-F445-98B3-0FADE6041ABD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503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8777047-2DFA-454E-A850-D66127B79403}" type="datetime1">
              <a:rPr lang="it-IT" smtClean="0"/>
              <a:t>11/04/17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8FCCE21-38F7-4556-963A-E7DFD6FC3524}" type="slidenum">
              <a:rPr lang="it-IT" smtClean="0"/>
              <a:t>‹#›</a:t>
            </a:fld>
            <a:endParaRPr lang="it-IT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9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4.png"/><Relationship Id="rId9" Type="http://schemas.microsoft.com/office/2007/relationships/hdphoto" Target="../media/hdphoto3.wdp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11.tiff"/><Relationship Id="rId6" Type="http://schemas.openxmlformats.org/officeDocument/2006/relationships/chart" Target="../charts/chart4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11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5.xml"/><Relationship Id="rId3" Type="http://schemas.openxmlformats.org/officeDocument/2006/relationships/image" Target="../media/image4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1097280" y="5294727"/>
            <a:ext cx="10113645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000" dirty="0" smtClean="0">
                <a:solidFill>
                  <a:schemeClr val="tx1"/>
                </a:solidFill>
              </a:rPr>
              <a:t>HANDY GLIDER</a:t>
            </a:r>
            <a:endParaRPr lang="it-IT" sz="8000" dirty="0">
              <a:solidFill>
                <a:schemeClr val="tx1"/>
              </a:solidFill>
            </a:endParaRPr>
          </a:p>
        </p:txBody>
      </p:sp>
      <p:sp>
        <p:nvSpPr>
          <p:cNvPr id="20" name="Segnaposto testo 19"/>
          <p:cNvSpPr>
            <a:spLocks noGrp="1"/>
          </p:cNvSpPr>
          <p:nvPr>
            <p:ph type="body" sz="half" idx="2"/>
          </p:nvPr>
        </p:nvSpPr>
        <p:spPr>
          <a:xfrm>
            <a:off x="1097280" y="6329055"/>
            <a:ext cx="10113264" cy="423438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 smtClean="0"/>
              <a:t>Italian</a:t>
            </a:r>
            <a:r>
              <a:rPr lang="it-IT" sz="2800" smtClean="0"/>
              <a:t> Team </a:t>
            </a:r>
            <a:r>
              <a:rPr lang="mr-IN" sz="2800" dirty="0" smtClean="0"/>
              <a:t>–</a:t>
            </a:r>
            <a:r>
              <a:rPr lang="it-IT" sz="2800" dirty="0" smtClean="0"/>
              <a:t> Sebastian Fava</a:t>
            </a:r>
            <a:endParaRPr lang="it-IT" sz="2800" dirty="0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3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2" y="5177149"/>
            <a:ext cx="1496568" cy="1487424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14946"/>
          <a:stretch>
            <a:fillRect/>
          </a:stretch>
        </p:blipFill>
        <p:spPr/>
      </p:pic>
      <p:pic>
        <p:nvPicPr>
          <p:cNvPr id="12" name="Immagin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" b="95515" l="12929" r="86544">
                        <a14:foregroundMark x1="22823" y1="34960" x2="50396" y2="52111"/>
                        <a14:foregroundMark x1="18074" y1="50396" x2="53298" y2="32850"/>
                        <a14:foregroundMark x1="53298" y1="32850" x2="53298" y2="32850"/>
                        <a14:foregroundMark x1="48681" y1="34960" x2="70053" y2="13456"/>
                        <a14:foregroundMark x1="72296" y1="7520" x2="68338" y2="17414"/>
                        <a14:foregroundMark x1="73087" y1="8311" x2="73087" y2="8311"/>
                        <a14:foregroundMark x1="73087" y1="7520" x2="73087" y2="7520"/>
                        <a14:foregroundMark x1="48153" y1="17414" x2="66623" y2="35356"/>
                        <a14:foregroundMark x1="50792" y1="53034" x2="70976" y2="56464"/>
                        <a14:foregroundMark x1="69261" y1="54749" x2="73483" y2="53034"/>
                        <a14:foregroundMark x1="22427" y1="31530" x2="21108" y2="36280"/>
                        <a14:foregroundMark x1="45646" y1="50396" x2="37071" y2="73219"/>
                        <a14:foregroundMark x1="37863" y1="73615" x2="27968" y2="88259"/>
                        <a14:foregroundMark x1="46966" y1="66755" x2="48153" y2="78364"/>
                        <a14:foregroundMark x1="54222" y1="71504" x2="60158" y2="71504"/>
                        <a14:foregroundMark x1="58971" y1="65435" x2="52902" y2="65435"/>
                        <a14:foregroundMark x1="54617" y1="62401" x2="56332" y2="62401"/>
                        <a14:foregroundMark x1="59367" y1="62929" x2="60686" y2="63325"/>
                        <a14:foregroundMark x1="56728" y1="64116" x2="58443" y2="63720"/>
                        <a14:foregroundMark x1="62797" y1="66359" x2="55541" y2="62005"/>
                        <a14:foregroundMark x1="67942" y1="64644" x2="78628" y2="63325"/>
                        <a14:foregroundMark x1="73087" y1="65963" x2="73087" y2="80475"/>
                        <a14:foregroundMark x1="66491" y1="35092" x2="73747" y2="50396"/>
                        <a14:foregroundMark x1="21636" y1="31530" x2="20053" y2="32454"/>
                        <a14:foregroundMark x1="72823" y1="6069" x2="74670" y2="10554"/>
                        <a14:foregroundMark x1="19921" y1="32850" x2="20976" y2="36016"/>
                        <a14:foregroundMark x1="70580" y1="6992" x2="73351" y2="4485"/>
                        <a14:foregroundMark x1="54749" y1="68602" x2="54617" y2="80079"/>
                        <a14:foregroundMark x1="49340" y1="17942" x2="47230" y2="33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06" y="8796"/>
            <a:ext cx="1894097" cy="1894097"/>
          </a:xfrm>
          <a:prstGeom prst="rect">
            <a:avLst/>
          </a:prstGeom>
        </p:spPr>
      </p:pic>
      <p:pic>
        <p:nvPicPr>
          <p:cNvPr id="14" name="Immagin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25" b="89884" l="8333" r="90000">
                        <a14:foregroundMark x1="45833" y1="19075" x2="40625" y2="21098"/>
                        <a14:foregroundMark x1="52500" y1="17052" x2="52500" y2="21676"/>
                        <a14:foregroundMark x1="52708" y1="27746" x2="56458" y2="27168"/>
                        <a14:foregroundMark x1="53125" y1="32659" x2="50417" y2="41329"/>
                        <a14:foregroundMark x1="57917" y1="37861" x2="56250" y2="44509"/>
                        <a14:foregroundMark x1="52500" y1="45087" x2="49583" y2="47110"/>
                        <a14:foregroundMark x1="48542" y1="30925" x2="47292" y2="32081"/>
                        <a14:foregroundMark x1="47500" y1="28035" x2="49167" y2="23988"/>
                        <a14:foregroundMark x1="43333" y1="35549" x2="42917" y2="40462"/>
                        <a14:foregroundMark x1="12292" y1="62717" x2="12500" y2="72543"/>
                        <a14:foregroundMark x1="24375" y1="62717" x2="20833" y2="63295"/>
                        <a14:foregroundMark x1="28542" y1="63873" x2="28333" y2="70809"/>
                        <a14:foregroundMark x1="35000" y1="64451" x2="34792" y2="69075"/>
                        <a14:foregroundMark x1="37500" y1="62717" x2="41250" y2="63006"/>
                        <a14:foregroundMark x1="44792" y1="62717" x2="44583" y2="71098"/>
                        <a14:foregroundMark x1="55833" y1="62717" x2="52917" y2="63584"/>
                        <a14:foregroundMark x1="59583" y1="64740" x2="59792" y2="69942"/>
                        <a14:foregroundMark x1="68750" y1="63873" x2="68333" y2="70809"/>
                        <a14:foregroundMark x1="76667" y1="63295" x2="74167" y2="63295"/>
                        <a14:foregroundMark x1="83750" y1="62428" x2="81458" y2="63584"/>
                        <a14:foregroundMark x1="25625" y1="80347" x2="25625" y2="79769"/>
                        <a14:foregroundMark x1="32292" y1="79769" x2="32500" y2="84104"/>
                        <a14:foregroundMark x1="34792" y1="79480" x2="34792" y2="83815"/>
                        <a14:foregroundMark x1="40833" y1="78902" x2="40833" y2="78902"/>
                        <a14:foregroundMark x1="44792" y1="80347" x2="44792" y2="80347"/>
                        <a14:foregroundMark x1="50625" y1="82659" x2="50625" y2="82659"/>
                        <a14:foregroundMark x1="60000" y1="79769" x2="60000" y2="79769"/>
                        <a14:foregroundMark x1="65417" y1="80058" x2="65417" y2="80058"/>
                        <a14:foregroundMark x1="69583" y1="79191" x2="69583" y2="79191"/>
                        <a14:foregroundMark x1="74583" y1="80347" x2="74583" y2="80347"/>
                        <a14:backgroundMark x1="40833" y1="82948" x2="40833" y2="82948"/>
                        <a14:backgroundMark x1="14792" y1="66474" x2="14792" y2="66474"/>
                        <a14:backgroundMark x1="63958" y1="84682" x2="63958" y2="84682"/>
                        <a14:backgroundMark x1="64375" y1="81503" x2="64375" y2="81503"/>
                        <a14:backgroundMark x1="69167" y1="84104" x2="69167" y2="84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40" y="4979289"/>
            <a:ext cx="2609329" cy="18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10</a:t>
            </a:fld>
            <a:endParaRPr lang="it-IT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28863"/>
            <a:ext cx="4096178" cy="4339419"/>
          </a:xfrm>
          <a:prstGeom prst="rect">
            <a:avLst/>
          </a:prstGeom>
        </p:spPr>
      </p:pic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07063"/>
              </p:ext>
            </p:extLst>
          </p:nvPr>
        </p:nvGraphicFramePr>
        <p:xfrm>
          <a:off x="5455919" y="2144684"/>
          <a:ext cx="5982393" cy="4123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 smtClean="0"/>
              <a:t>FALL OF A FLAT PLATE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7656254" y="2006184"/>
                <a:ext cx="23724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𝑠𝑝𝑒𝑒𝑑</m:t>
                      </m:r>
                      <m:r>
                        <a:rPr lang="fr-FR" b="0" i="1" smtClean="0">
                          <a:latin typeface="Cambria Math" charset="0"/>
                        </a:rPr>
                        <m:t>:0.86±0.05 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254" y="2006184"/>
                <a:ext cx="237244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085" t="-143478" r="-771" b="-17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2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11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658653" y="2311352"/>
            <a:ext cx="1021475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paper sheet won’t               move forward</a:t>
            </a:r>
            <a:endParaRPr lang="en-GB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82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DIVING CONFIGURATION</a:t>
            </a:r>
            <a:r>
              <a:rPr lang="en-GB" baseline="30000" dirty="0" smtClean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12</a:t>
            </a:fld>
            <a:endParaRPr lang="it-IT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822273" y="4407924"/>
            <a:ext cx="507818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36872" y="4407924"/>
            <a:ext cx="0" cy="1110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336872" y="3297581"/>
            <a:ext cx="0" cy="111034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54" name="Straight Arrow Connector 53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 smtClean="0"/>
                <a:t>Lift Force</a:t>
              </a:r>
              <a:endParaRPr lang="en-GB" dirty="0"/>
            </a:p>
          </p:txBody>
        </p:sp>
      </p:grpSp>
      <p:sp>
        <p:nvSpPr>
          <p:cNvPr id="14" name="Oval 13"/>
          <p:cNvSpPr/>
          <p:nvPr/>
        </p:nvSpPr>
        <p:spPr>
          <a:xfrm>
            <a:off x="4697771" y="4283423"/>
            <a:ext cx="249000" cy="249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361364" y="4850295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1476" y="3545994"/>
            <a:ext cx="29206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L</a:t>
            </a:r>
            <a:endParaRPr lang="en-GB" sz="2000" dirty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379" y="4233414"/>
            <a:ext cx="351971" cy="3490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07487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07239 -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 rot="21038374" flipH="1">
            <a:off x="4507060" y="4077200"/>
            <a:ext cx="5067300" cy="54428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DIVING CONFIGURATION</a:t>
            </a:r>
            <a:r>
              <a:rPr lang="en-GB" baseline="30000" dirty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13</a:t>
            </a:fld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27" name="Straight Arrow Connector 26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 smtClean="0"/>
                <a:t>Lift Force</a:t>
              </a:r>
              <a:endParaRPr lang="en-GB" dirty="0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 flipV="1">
            <a:off x="6871063" y="3239589"/>
            <a:ext cx="307646" cy="984324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248506" y="4587029"/>
            <a:ext cx="0" cy="1110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374" flipH="1">
            <a:off x="6013673" y="4437275"/>
            <a:ext cx="351971" cy="349019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 rot="21038374">
            <a:off x="4464283" y="4928036"/>
            <a:ext cx="249000" cy="249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6344338" y="4963549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09597" y="5057292"/>
            <a:ext cx="499124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421797" y="4698432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α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6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8138 0.03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DIVING CONFIGURATION</a:t>
            </a:r>
            <a:r>
              <a:rPr lang="en-GB" baseline="30000" dirty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14</a:t>
            </a:fld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28" name="Straight Arrow Connector 27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 smtClean="0"/>
                <a:t>Lift Force</a:t>
              </a:r>
              <a:endParaRPr lang="en-GB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6248506" y="4587029"/>
            <a:ext cx="0" cy="1110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374" flipH="1">
            <a:off x="6013673" y="4437275"/>
            <a:ext cx="351971" cy="34901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rot="21038374" flipH="1">
            <a:off x="4507060" y="4077200"/>
            <a:ext cx="5067300" cy="54428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21038374" flipH="1" flipV="1">
            <a:off x="5844287" y="3488637"/>
            <a:ext cx="253422" cy="11514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21038374">
            <a:off x="4464283" y="4928036"/>
            <a:ext cx="249000" cy="249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344338" y="4963549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509597" y="5057292"/>
            <a:ext cx="596681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21797" y="4698432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0000"/>
                </a:solidFill>
              </a:rPr>
              <a:t>α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76880" y="3915977"/>
            <a:ext cx="2920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L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 rot="21038374" flipH="1">
            <a:off x="4507060" y="4077200"/>
            <a:ext cx="5067300" cy="54428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DIVING CONFIGURATION</a:t>
            </a:r>
            <a:r>
              <a:rPr lang="en-GB" baseline="30000" dirty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15</a:t>
            </a:fld>
            <a:endParaRPr lang="it-IT" dirty="0"/>
          </a:p>
        </p:txBody>
      </p:sp>
      <p:sp>
        <p:nvSpPr>
          <p:cNvPr id="34" name="TextBox 33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grpSp>
        <p:nvGrpSpPr>
          <p:cNvPr id="35" name="Group 34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36" name="Straight Arrow Connector 35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 smtClean="0"/>
                <a:t>Lift Force</a:t>
              </a:r>
              <a:endParaRPr lang="en-GB" dirty="0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H="1">
            <a:off x="6248506" y="4587029"/>
            <a:ext cx="0" cy="1110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248506" y="3375773"/>
            <a:ext cx="0" cy="1167446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374" flipH="1">
            <a:off x="6013673" y="4437275"/>
            <a:ext cx="351971" cy="34901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rot="21038374" flipH="1" flipV="1">
            <a:off x="5844287" y="3488637"/>
            <a:ext cx="253422" cy="11514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740782" y="4593083"/>
            <a:ext cx="433060" cy="12329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21038374">
            <a:off x="4464283" y="4928036"/>
            <a:ext cx="249000" cy="249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344338" y="4963549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21797" y="4698432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0000"/>
                </a:solidFill>
              </a:rPr>
              <a:t>α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509597" y="5057292"/>
            <a:ext cx="499124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76880" y="3915977"/>
            <a:ext cx="2920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L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 flipH="1">
            <a:off x="1927364" y="4606995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U</a:t>
            </a:r>
            <a:endParaRPr lang="en-GB" sz="3600" dirty="0">
              <a:solidFill>
                <a:srgbClr val="0070C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9080000">
            <a:off x="2558786" y="3808117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9080000">
            <a:off x="2558786" y="412338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9080000">
            <a:off x="2558786" y="4438653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9080000">
            <a:off x="2558786" y="4753921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9080000">
            <a:off x="2558786" y="5069189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9080000">
            <a:off x="2558786" y="5384457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9080000">
            <a:off x="2558787" y="569972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9080000">
            <a:off x="2558787" y="601499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2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 rot="21038374" flipH="1">
            <a:off x="4507060" y="4077200"/>
            <a:ext cx="5067300" cy="54428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DIVING CONFIGURATION</a:t>
            </a:r>
            <a:r>
              <a:rPr lang="en-GB" baseline="30000" dirty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16</a:t>
            </a:fld>
            <a:endParaRPr lang="it-IT" dirty="0"/>
          </a:p>
        </p:txBody>
      </p:sp>
      <p:sp>
        <p:nvSpPr>
          <p:cNvPr id="34" name="TextBox 33"/>
          <p:cNvSpPr txBox="1"/>
          <p:nvPr/>
        </p:nvSpPr>
        <p:spPr>
          <a:xfrm>
            <a:off x="641219" y="1939356"/>
            <a:ext cx="3047198" cy="1554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900" dirty="0" smtClean="0"/>
          </a:p>
          <a:p>
            <a:endParaRPr lang="en-GB" sz="1900" dirty="0"/>
          </a:p>
          <a:p>
            <a:endParaRPr lang="en-GB" sz="1900" dirty="0" smtClean="0"/>
          </a:p>
          <a:p>
            <a:endParaRPr lang="en-GB" sz="1900" dirty="0"/>
          </a:p>
          <a:p>
            <a:endParaRPr lang="en-GB" sz="1900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770364" y="2014539"/>
            <a:ext cx="2918053" cy="1477328"/>
            <a:chOff x="770364" y="2014539"/>
            <a:chExt cx="2918053" cy="1477328"/>
          </a:xfrm>
        </p:grpSpPr>
        <p:cxnSp>
          <p:nvCxnSpPr>
            <p:cNvPr id="36" name="Straight Arrow Connector 35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988204" y="2014539"/>
              <a:ext cx="17002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 smtClean="0"/>
                <a:t>Lift Force</a:t>
              </a:r>
            </a:p>
            <a:p>
              <a:endParaRPr lang="en-GB" dirty="0"/>
            </a:p>
            <a:p>
              <a:r>
                <a:rPr lang="en-GB" dirty="0" smtClean="0"/>
                <a:t>Friction Drag</a:t>
              </a:r>
              <a:endParaRPr lang="en-GB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V="1">
            <a:off x="770364" y="3284241"/>
            <a:ext cx="1110344" cy="2900"/>
          </a:xfrm>
          <a:prstGeom prst="straightConnector1">
            <a:avLst/>
          </a:prstGeom>
          <a:ln w="5715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48506" y="4587029"/>
            <a:ext cx="0" cy="1110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248506" y="3375773"/>
            <a:ext cx="0" cy="1167446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374" flipH="1">
            <a:off x="6013673" y="4437275"/>
            <a:ext cx="351971" cy="34901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rot="21038374" flipH="1" flipV="1">
            <a:off x="5844287" y="3488637"/>
            <a:ext cx="253422" cy="11514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740782" y="4593083"/>
            <a:ext cx="433060" cy="12329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196035" y="4469395"/>
            <a:ext cx="449316" cy="117634"/>
          </a:xfrm>
          <a:prstGeom prst="straightConnector1">
            <a:avLst/>
          </a:prstGeom>
          <a:ln w="5715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1038374">
            <a:off x="4464283" y="4928036"/>
            <a:ext cx="249000" cy="249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344338" y="4963549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21797" y="4698432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0000"/>
                </a:solidFill>
              </a:rPr>
              <a:t>α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509597" y="5057292"/>
            <a:ext cx="499124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76880" y="3915977"/>
            <a:ext cx="2920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L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 flipH="1">
            <a:off x="1927364" y="4606995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U</a:t>
            </a:r>
            <a:endParaRPr lang="en-GB" sz="3600" dirty="0">
              <a:solidFill>
                <a:srgbClr val="0070C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rot="19080000">
            <a:off x="2558786" y="3808117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19080000">
            <a:off x="2558786" y="412338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9080000">
            <a:off x="2558786" y="4438653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9080000">
            <a:off x="2558786" y="4753921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9080000">
            <a:off x="2558786" y="5069189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9080000">
            <a:off x="2558786" y="5384457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9080000">
            <a:off x="2558787" y="569972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9080000">
            <a:off x="2558787" y="601499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44338" y="403643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D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DIVING CONFIGURATION</a:t>
            </a:r>
            <a:r>
              <a:rPr lang="en-GB" baseline="30000" dirty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17</a:t>
            </a:fld>
            <a:endParaRPr lang="it-IT" dirty="0"/>
          </a:p>
        </p:txBody>
      </p:sp>
      <p:sp>
        <p:nvSpPr>
          <p:cNvPr id="34" name="TextBox 33"/>
          <p:cNvSpPr txBox="1"/>
          <p:nvPr/>
        </p:nvSpPr>
        <p:spPr>
          <a:xfrm>
            <a:off x="641219" y="1939356"/>
            <a:ext cx="3047198" cy="1554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900" dirty="0" smtClean="0"/>
          </a:p>
          <a:p>
            <a:endParaRPr lang="en-GB" sz="1900" dirty="0"/>
          </a:p>
          <a:p>
            <a:endParaRPr lang="en-GB" sz="1900" dirty="0" smtClean="0"/>
          </a:p>
          <a:p>
            <a:endParaRPr lang="en-GB" sz="1900" dirty="0"/>
          </a:p>
          <a:p>
            <a:endParaRPr lang="en-GB" sz="1900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770364" y="2014539"/>
            <a:ext cx="2918053" cy="1477328"/>
            <a:chOff x="770364" y="2014539"/>
            <a:chExt cx="2918053" cy="1477328"/>
          </a:xfrm>
        </p:grpSpPr>
        <p:cxnSp>
          <p:nvCxnSpPr>
            <p:cNvPr id="36" name="Straight Arrow Connector 35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988204" y="2014539"/>
              <a:ext cx="17002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 smtClean="0"/>
                <a:t>Lift Force</a:t>
              </a:r>
            </a:p>
            <a:p>
              <a:endParaRPr lang="en-GB" dirty="0"/>
            </a:p>
            <a:p>
              <a:r>
                <a:rPr lang="en-GB" dirty="0" smtClean="0"/>
                <a:t>Friction Drag</a:t>
              </a:r>
              <a:endParaRPr lang="en-GB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V="1">
            <a:off x="770364" y="3284241"/>
            <a:ext cx="1110344" cy="2900"/>
          </a:xfrm>
          <a:prstGeom prst="straightConnector1">
            <a:avLst/>
          </a:prstGeom>
          <a:ln w="5715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48506" y="4587029"/>
            <a:ext cx="0" cy="1110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248506" y="3375773"/>
            <a:ext cx="0" cy="1167446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374" flipH="1">
            <a:off x="6013673" y="4437275"/>
            <a:ext cx="351971" cy="34901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rot="21038374" flipH="1">
            <a:off x="4507060" y="4077200"/>
            <a:ext cx="5067300" cy="54428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21038374" flipH="1" flipV="1">
            <a:off x="5844287" y="3488637"/>
            <a:ext cx="253422" cy="11514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740782" y="4593083"/>
            <a:ext cx="433060" cy="12329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196035" y="4469395"/>
            <a:ext cx="449316" cy="117634"/>
          </a:xfrm>
          <a:prstGeom prst="straightConnector1">
            <a:avLst/>
          </a:prstGeom>
          <a:ln w="5715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1038374">
            <a:off x="4464283" y="4928036"/>
            <a:ext cx="249000" cy="249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6344338" y="4963549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21797" y="4698432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0000"/>
                </a:solidFill>
              </a:rPr>
              <a:t>α</a:t>
            </a:r>
            <a:endParaRPr lang="en-GB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714764" y="1890390"/>
                <a:ext cx="2371388" cy="1332352"/>
              </a:xfrm>
              <a:prstGeom prst="rect">
                <a:avLst/>
              </a:prstGeom>
              <a:solidFill>
                <a:srgbClr val="92D050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 err="1" smtClean="0"/>
                  <a:t>Steady</a:t>
                </a:r>
                <a:r>
                  <a:rPr lang="fr-FR" sz="2800" dirty="0" smtClean="0"/>
                  <a:t> State: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charset="0"/>
                            </a:rPr>
                            <m:t>𝐷</m:t>
                          </m:r>
                        </m:den>
                      </m:f>
                      <m:r>
                        <a:rPr lang="it-IT" sz="2800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it-IT" sz="2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800" b="0" i="0" smtClean="0">
                              <a:latin typeface="Cambria Math" charset="0"/>
                            </a:rPr>
                            <m:t>cot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l-GR" sz="2400" dirty="0">
                              <a:ea typeface="Cambria Math" charset="0"/>
                              <a:cs typeface="Cambria Math" charset="0"/>
                            </a:rPr>
                            <m:t>α</m:t>
                          </m:r>
                          <m:r>
                            <a:rPr lang="it-IT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≃ </m:t>
                          </m:r>
                          <m:f>
                            <m:fPr>
                              <m:ctrlPr>
                                <a:rPr lang="mr-IN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l-GR" sz="2000" dirty="0" smtClean="0"/>
                                <m:t>α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764" y="1890390"/>
                <a:ext cx="2371388" cy="1332352"/>
              </a:xfrm>
              <a:prstGeom prst="rect">
                <a:avLst/>
              </a:prstGeom>
              <a:blipFill rotWithShape="0">
                <a:blip r:embed="rId3"/>
                <a:stretch>
                  <a:fillRect t="-266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4509597" y="5057292"/>
            <a:ext cx="499124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576880" y="3915977"/>
            <a:ext cx="2920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L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flipH="1">
            <a:off x="1927364" y="4606995"/>
            <a:ext cx="52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U</a:t>
            </a:r>
            <a:endParaRPr lang="en-GB" sz="3600" dirty="0">
              <a:solidFill>
                <a:srgbClr val="0070C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rot="19080000">
            <a:off x="2558786" y="3808117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9080000">
            <a:off x="2558786" y="412338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9080000">
            <a:off x="2558786" y="4438653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9080000">
            <a:off x="2558786" y="4753921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9080000">
            <a:off x="2558786" y="5069189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9080000">
            <a:off x="2558786" y="5384457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9080000">
            <a:off x="2558787" y="569972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9080000">
            <a:off x="2558787" y="6014995"/>
            <a:ext cx="719999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344338" y="403643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D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04575" y="132056"/>
            <a:ext cx="7482625" cy="5921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FREE FALL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18</a:t>
            </a:fld>
            <a:endParaRPr lang="it-IT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93018"/>
              </p:ext>
            </p:extLst>
          </p:nvPr>
        </p:nvGraphicFramePr>
        <p:xfrm>
          <a:off x="6107147" y="2200782"/>
          <a:ext cx="5380808" cy="197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04978"/>
              </p:ext>
            </p:extLst>
          </p:nvPr>
        </p:nvGraphicFramePr>
        <p:xfrm>
          <a:off x="5910905" y="4021123"/>
          <a:ext cx="5577050" cy="2248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30966"/>
          <a:stretch/>
        </p:blipFill>
        <p:spPr>
          <a:xfrm>
            <a:off x="1097280" y="1986988"/>
            <a:ext cx="4560669" cy="2865273"/>
          </a:xfrm>
          <a:prstGeom prst="rect">
            <a:avLst/>
          </a:prstGeom>
        </p:spPr>
      </p:pic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184680"/>
              </p:ext>
            </p:extLst>
          </p:nvPr>
        </p:nvGraphicFramePr>
        <p:xfrm>
          <a:off x="6107147" y="348463"/>
          <a:ext cx="5380808" cy="189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1097280" y="4997669"/>
            <a:ext cx="481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Steady</a:t>
            </a:r>
            <a:r>
              <a:rPr lang="fr-FR" sz="2400" dirty="0" smtClean="0"/>
              <a:t> State: 	</a:t>
            </a:r>
            <a:r>
              <a:rPr lang="fr-FR" sz="2400" dirty="0" err="1" smtClean="0"/>
              <a:t>Vz</a:t>
            </a:r>
            <a:r>
              <a:rPr lang="fr-FR" sz="2400" dirty="0" smtClean="0"/>
              <a:t> = 3.2 ± 0.3 cm/s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Vx = 1.4 ± 0.3 cm/s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angle = 3 ± 2 ° </a:t>
            </a:r>
            <a:endParaRPr lang="fr-FR" sz="2400" dirty="0"/>
          </a:p>
        </p:txBody>
      </p:sp>
      <p:sp>
        <p:nvSpPr>
          <p:cNvPr id="12" name="ZoneTexte 14"/>
          <p:cNvSpPr txBox="1"/>
          <p:nvPr/>
        </p:nvSpPr>
        <p:spPr>
          <a:xfrm>
            <a:off x="3973618" y="280161"/>
            <a:ext cx="193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19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658653" y="2311352"/>
            <a:ext cx="10214756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paper sheet will               move forward, but it will meet the ground eventually</a:t>
            </a:r>
            <a:endParaRPr lang="en-GB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2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SUBJECT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z="2000" smtClean="0"/>
              <a:t>2</a:t>
            </a:fld>
            <a:endParaRPr lang="it-IT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97280" y="2307783"/>
            <a:ext cx="55511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It is possible to make </a:t>
            </a:r>
            <a:r>
              <a:rPr lang="en-US" sz="4000" dirty="0">
                <a:solidFill>
                  <a:srgbClr val="FF0000"/>
                </a:solidFill>
              </a:rPr>
              <a:t>small gliders</a:t>
            </a:r>
            <a:r>
              <a:rPr lang="en-US" sz="4000" dirty="0"/>
              <a:t> with paper </a:t>
            </a:r>
            <a:r>
              <a:rPr lang="en-US" sz="4000" dirty="0" smtClean="0"/>
              <a:t>fly by </a:t>
            </a:r>
            <a:r>
              <a:rPr lang="en-US" sz="4000" dirty="0"/>
              <a:t>putting </a:t>
            </a:r>
            <a:r>
              <a:rPr lang="en-US" sz="4000" dirty="0">
                <a:solidFill>
                  <a:srgbClr val="FF0000"/>
                </a:solidFill>
              </a:rPr>
              <a:t>your hand below </a:t>
            </a:r>
            <a:r>
              <a:rPr lang="en-US" sz="4000" dirty="0"/>
              <a:t>the glider during flight. 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15" y="2244372"/>
            <a:ext cx="4429466" cy="32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RIDGE LIFT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0" y="2595970"/>
            <a:ext cx="5785697" cy="353496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1787006"/>
            <a:ext cx="7709836" cy="887654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Airflow deflected upward by an obstacle in his </a:t>
            </a:r>
            <a:r>
              <a:rPr lang="en-GB" sz="2800" err="1" smtClean="0"/>
              <a:t>path</a:t>
            </a:r>
            <a:r>
              <a:rPr lang="en-GB" sz="2800" smtClean="0"/>
              <a:t>, creating </a:t>
            </a:r>
            <a:r>
              <a:rPr lang="en-GB" sz="2800" dirty="0" smtClean="0"/>
              <a:t>an </a:t>
            </a:r>
            <a:r>
              <a:rPr lang="en-GB" sz="2800" dirty="0" smtClean="0">
                <a:solidFill>
                  <a:srgbClr val="FF0000"/>
                </a:solidFill>
              </a:rPr>
              <a:t>ascendant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push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20</a:t>
            </a:fld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47537" y="6025174"/>
            <a:ext cx="673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Ian Forster-Lewis</a:t>
            </a:r>
            <a:r>
              <a:rPr lang="en-US" sz="1400" dirty="0" smtClean="0"/>
              <a:t>, </a:t>
            </a:r>
            <a:r>
              <a:rPr lang="en-US" sz="1400" dirty="0"/>
              <a:t>Efficient simulation of topographic lift in Microsoft Flight Simulator (FSX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561571" y="2230833"/>
            <a:ext cx="410135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Effect exploited by </a:t>
            </a:r>
            <a:r>
              <a:rPr lang="en-GB" sz="3600" dirty="0" smtClean="0">
                <a:solidFill>
                  <a:srgbClr val="FF0000"/>
                </a:solidFill>
              </a:rPr>
              <a:t>gliders</a:t>
            </a:r>
            <a:r>
              <a:rPr lang="en-GB" sz="3600" dirty="0" smtClean="0"/>
              <a:t> to allow long distance flights </a:t>
            </a:r>
            <a:r>
              <a:rPr lang="en-GB" sz="3600" dirty="0" smtClean="0">
                <a:solidFill>
                  <a:srgbClr val="FF0000"/>
                </a:solidFill>
              </a:rPr>
              <a:t>without</a:t>
            </a:r>
            <a:r>
              <a:rPr lang="en-GB" sz="3600" dirty="0" smtClean="0"/>
              <a:t> </a:t>
            </a:r>
            <a:r>
              <a:rPr lang="en-GB" sz="3600" dirty="0" smtClean="0">
                <a:solidFill>
                  <a:srgbClr val="FF0000"/>
                </a:solidFill>
              </a:rPr>
              <a:t>thrust </a:t>
            </a:r>
            <a:r>
              <a:rPr lang="en-GB" sz="3600" dirty="0" smtClean="0"/>
              <a:t>sources.</a:t>
            </a:r>
          </a:p>
          <a:p>
            <a:r>
              <a:rPr lang="en-GB" sz="3600" dirty="0" smtClean="0"/>
              <a:t>It performs </a:t>
            </a:r>
            <a:r>
              <a:rPr lang="en-GB" sz="3600" dirty="0" smtClean="0">
                <a:solidFill>
                  <a:srgbClr val="FF0000"/>
                </a:solidFill>
              </a:rPr>
              <a:t>work</a:t>
            </a:r>
            <a:r>
              <a:rPr lang="en-GB" sz="3600" dirty="0" smtClean="0"/>
              <a:t> on the glider.</a:t>
            </a:r>
          </a:p>
          <a:p>
            <a:endParaRPr lang="en-GB" sz="20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00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SET-UP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21</a:t>
            </a:fld>
            <a:endParaRPr lang="it-IT" dirty="0"/>
          </a:p>
        </p:txBody>
      </p:sp>
      <p:grpSp>
        <p:nvGrpSpPr>
          <p:cNvPr id="56" name="Group 55"/>
          <p:cNvGrpSpPr/>
          <p:nvPr/>
        </p:nvGrpSpPr>
        <p:grpSpPr>
          <a:xfrm>
            <a:off x="1337122" y="2602134"/>
            <a:ext cx="5359402" cy="2339972"/>
            <a:chOff x="1097283" y="2826986"/>
            <a:chExt cx="5359411" cy="2339972"/>
          </a:xfrm>
        </p:grpSpPr>
        <p:sp>
          <p:nvSpPr>
            <p:cNvPr id="44" name="Rectangle 43"/>
            <p:cNvSpPr/>
            <p:nvPr/>
          </p:nvSpPr>
          <p:spPr>
            <a:xfrm>
              <a:off x="1701240" y="2826986"/>
              <a:ext cx="4741343" cy="1746252"/>
            </a:xfrm>
            <a:prstGeom prst="rect">
              <a:avLst/>
            </a:prstGeom>
            <a:solidFill>
              <a:srgbClr val="C5820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Parallelogram 40"/>
            <p:cNvSpPr/>
            <p:nvPr/>
          </p:nvSpPr>
          <p:spPr>
            <a:xfrm rot="16200000" flipV="1">
              <a:off x="4998308" y="3689878"/>
              <a:ext cx="2318454" cy="592670"/>
            </a:xfrm>
            <a:prstGeom prst="parallelogram">
              <a:avLst>
                <a:gd name="adj" fmla="val 99286"/>
              </a:avLst>
            </a:prstGeom>
            <a:solidFill>
              <a:srgbClr val="C5820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Parallelogram 41"/>
            <p:cNvSpPr/>
            <p:nvPr/>
          </p:nvSpPr>
          <p:spPr>
            <a:xfrm rot="16200000" flipV="1">
              <a:off x="234391" y="3689878"/>
              <a:ext cx="2318454" cy="592670"/>
            </a:xfrm>
            <a:prstGeom prst="parallelogram">
              <a:avLst>
                <a:gd name="adj" fmla="val 99286"/>
              </a:avLst>
            </a:prstGeom>
            <a:solidFill>
              <a:srgbClr val="C5820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108569" y="3420706"/>
              <a:ext cx="4741343" cy="1746252"/>
            </a:xfrm>
            <a:prstGeom prst="rect">
              <a:avLst/>
            </a:prstGeom>
            <a:solidFill>
              <a:srgbClr val="C5820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C000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1709708" y="4566180"/>
              <a:ext cx="4746986" cy="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28328" y="4550651"/>
              <a:ext cx="587024" cy="5870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89950" y="3420706"/>
              <a:ext cx="14111" cy="1165933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1755952" y="4286667"/>
            <a:ext cx="1050989" cy="606294"/>
            <a:chOff x="1685443" y="5411303"/>
            <a:chExt cx="1050989" cy="606294"/>
          </a:xfrm>
        </p:grpSpPr>
        <p:sp>
          <p:nvSpPr>
            <p:cNvPr id="55" name="Parallelogram 54"/>
            <p:cNvSpPr/>
            <p:nvPr/>
          </p:nvSpPr>
          <p:spPr>
            <a:xfrm rot="10800000" flipH="1" flipV="1">
              <a:off x="1685443" y="5676725"/>
              <a:ext cx="1050989" cy="335281"/>
            </a:xfrm>
            <a:prstGeom prst="parallelogram">
              <a:avLst>
                <a:gd name="adj" fmla="val 99286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25232" y="5415555"/>
              <a:ext cx="711200" cy="256919"/>
            </a:xfrm>
            <a:prstGeom prst="rect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 rot="16200000" flipV="1">
              <a:off x="2268439" y="5549605"/>
              <a:ext cx="600703" cy="335281"/>
            </a:xfrm>
            <a:prstGeom prst="parallelogram">
              <a:avLst>
                <a:gd name="adj" fmla="val 99286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 rot="16200000" flipV="1">
              <a:off x="1552732" y="5544014"/>
              <a:ext cx="600703" cy="335281"/>
            </a:xfrm>
            <a:prstGeom prst="parallelogram">
              <a:avLst>
                <a:gd name="adj" fmla="val 99286"/>
              </a:avLst>
            </a:prstGeom>
            <a:solidFill>
              <a:schemeClr val="accent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89950" y="5760678"/>
              <a:ext cx="711200" cy="256919"/>
            </a:xfrm>
            <a:prstGeom prst="rect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101638" y="2049005"/>
            <a:ext cx="3860513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Use of dry ice to visualize the airflow</a:t>
            </a:r>
          </a:p>
          <a:p>
            <a:endParaRPr lang="en-GB" sz="2800" dirty="0"/>
          </a:p>
          <a:p>
            <a:r>
              <a:rPr lang="en-GB" sz="2800" dirty="0" smtClean="0"/>
              <a:t>Two experiments: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With the board alone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With both the board and the plane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3214485" y="3195855"/>
            <a:ext cx="2872439" cy="1746252"/>
          </a:xfrm>
          <a:prstGeom prst="rect">
            <a:avLst/>
          </a:prstGeom>
          <a:solidFill>
            <a:srgbClr val="B9E7F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561918" y="3828310"/>
            <a:ext cx="1439056" cy="1439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1218" y="3080056"/>
            <a:ext cx="1195968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 smtClean="0"/>
              <a:t>Dry Ice</a:t>
            </a:r>
            <a:endParaRPr lang="en-GB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591332" y="2337433"/>
            <a:ext cx="149901" cy="1004233"/>
          </a:xfrm>
          <a:prstGeom prst="straightConnector1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71851" y="1778963"/>
            <a:ext cx="322723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 smtClean="0"/>
              <a:t>Transparent Window</a:t>
            </a:r>
            <a:endParaRPr lang="en-GB" sz="2800" dirty="0"/>
          </a:p>
        </p:txBody>
      </p:sp>
      <p:sp>
        <p:nvSpPr>
          <p:cNvPr id="19" name="Oval 18"/>
          <p:cNvSpPr/>
          <p:nvPr/>
        </p:nvSpPr>
        <p:spPr>
          <a:xfrm>
            <a:off x="3254380" y="5261511"/>
            <a:ext cx="464695" cy="46469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719075" y="5493858"/>
            <a:ext cx="54876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28603" y="3603276"/>
            <a:ext cx="755381" cy="683391"/>
          </a:xfrm>
          <a:prstGeom prst="straightConnector1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32481" y="5591251"/>
            <a:ext cx="302067" cy="350517"/>
          </a:xfrm>
          <a:prstGeom prst="straightConnector1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821064" y="5810954"/>
            <a:ext cx="130119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smtClean="0"/>
              <a:t>Camera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683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22</a:t>
            </a:fld>
            <a:endParaRPr lang="it-IT" dirty="0"/>
          </a:p>
        </p:txBody>
      </p:sp>
      <p:pic>
        <p:nvPicPr>
          <p:cNvPr id="3" name="board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529"/>
          </a:xfrm>
        </p:spPr>
      </p:pic>
    </p:spTree>
    <p:extLst>
      <p:ext uri="{BB962C8B-B14F-4D97-AF65-F5344CB8AC3E}">
        <p14:creationId xmlns:p14="http://schemas.microsoft.com/office/powerpoint/2010/main" val="14552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23</a:t>
            </a:fld>
            <a:endParaRPr lang="it-IT" dirty="0"/>
          </a:p>
        </p:txBody>
      </p:sp>
      <p:pic>
        <p:nvPicPr>
          <p:cNvPr id="3" name="plan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529"/>
          </a:xfrm>
        </p:spPr>
      </p:pic>
    </p:spTree>
    <p:extLst>
      <p:ext uri="{BB962C8B-B14F-4D97-AF65-F5344CB8AC3E}">
        <p14:creationId xmlns:p14="http://schemas.microsoft.com/office/powerpoint/2010/main" val="193482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24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0" y="1727080"/>
            <a:ext cx="1196444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Control             </a:t>
            </a:r>
            <a:r>
              <a:rPr lang="it-IT" sz="9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parameters</a:t>
            </a:r>
            <a:endParaRPr lang="it-IT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18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25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Vertical Text Placeholder 4"/>
              <p:cNvSpPr txBox="1">
                <a:spLocks noGrp="1"/>
              </p:cNvSpPr>
              <p:nvPr>
                <p:ph type="body" orient="vert" idx="1"/>
              </p:nvPr>
            </p:nvSpPr>
            <p:spPr>
              <a:xfrm>
                <a:off x="2176572" y="2009612"/>
                <a:ext cx="2491387" cy="109119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vert="horz" wrap="none" lIns="0" tIns="0" rIns="0" bIns="0" rtlCol="0">
                <a:sp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𝑚𝑔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den>
                          </m:f>
                        </m:e>
                      </m:rad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Vertical Text Placeholder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2176572" y="2009612"/>
                <a:ext cx="2491387" cy="109119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7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26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Vertical Text Placeholder 4"/>
              <p:cNvSpPr txBox="1">
                <a:spLocks noGrp="1"/>
              </p:cNvSpPr>
              <p:nvPr>
                <p:ph type="body" orient="vert" idx="1"/>
              </p:nvPr>
            </p:nvSpPr>
            <p:spPr>
              <a:xfrm>
                <a:off x="2176572" y="2009612"/>
                <a:ext cx="2491387" cy="109119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vert="horz" wrap="none" lIns="0" tIns="0" rIns="0" bIns="0" rtlCol="0">
                <a:sp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𝑚𝑔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den>
                          </m:f>
                        </m:e>
                      </m:rad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Vertical Text Placeholder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2176572" y="2009612"/>
                <a:ext cx="2491387" cy="109119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865496" y="2009612"/>
            <a:ext cx="3252865" cy="107721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Stiffness increases with thickness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562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27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Vertical Text Placeholder 4"/>
              <p:cNvSpPr txBox="1">
                <a:spLocks noGrp="1"/>
              </p:cNvSpPr>
              <p:nvPr>
                <p:ph type="body" orient="vert" idx="1"/>
              </p:nvPr>
            </p:nvSpPr>
            <p:spPr>
              <a:xfrm>
                <a:off x="2176572" y="2009612"/>
                <a:ext cx="2491387" cy="109119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vert="horz" wrap="none" lIns="0" tIns="0" rIns="0" bIns="0" rtlCol="0">
                <a:sp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𝑚𝑔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den>
                          </m:f>
                        </m:e>
                      </m:rad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Vertical Text Placeholder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2176572" y="2009612"/>
                <a:ext cx="2491387" cy="109119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865496" y="2009612"/>
            <a:ext cx="3252865" cy="107721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Stiffness increases with thickness</a:t>
            </a:r>
            <a:endParaRPr lang="en-GB" sz="3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57403" y="3357797"/>
            <a:ext cx="959371" cy="11992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28732" y="4827976"/>
            <a:ext cx="8595495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3600" dirty="0" smtClean="0"/>
              <a:t>Compromise between light yet stiff materials</a:t>
            </a:r>
            <a:endParaRPr lang="en-GB" sz="3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52872" y="3357796"/>
            <a:ext cx="959371" cy="11992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5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10036" y="1958029"/>
            <a:ext cx="4766589" cy="4023360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GB" sz="2400" u="sng" dirty="0" smtClean="0">
                <a:solidFill>
                  <a:srgbClr val="0070C0"/>
                </a:solidFill>
              </a:rPr>
              <a:t>Type [</a:t>
            </a:r>
            <a:r>
              <a:rPr lang="en-GB" sz="2400" u="sng" dirty="0" err="1" smtClean="0">
                <a:solidFill>
                  <a:srgbClr val="0070C0"/>
                </a:solidFill>
              </a:rPr>
              <a:t>minum</a:t>
            </a:r>
            <a:r>
              <a:rPr lang="en-GB" sz="2400" u="sng" dirty="0" smtClean="0">
                <a:solidFill>
                  <a:srgbClr val="0070C0"/>
                </a:solidFill>
              </a:rPr>
              <a:t> thickness]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 smtClean="0">
                <a:solidFill>
                  <a:schemeClr val="tx1"/>
                </a:solidFill>
              </a:rPr>
              <a:t>PAPER [0.1 mm]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endParaRPr lang="en-GB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 TWNA (Time Warp North America) [0.5 mm]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endParaRPr lang="en-GB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 smtClean="0">
                <a:solidFill>
                  <a:schemeClr val="tx1"/>
                </a:solidFill>
              </a:rPr>
              <a:t>  ATW (Asia Time Warp) [0.3 mm]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endParaRPr lang="en-GB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 smtClean="0">
                <a:solidFill>
                  <a:schemeClr val="tx1"/>
                </a:solidFill>
              </a:rPr>
              <a:t>Balsa Wood [1 mm]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28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464948" y="1894764"/>
                <a:ext cx="2435510" cy="4532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u="sng" dirty="0" smtClean="0">
                    <a:solidFill>
                      <a:srgbClr val="0070C0"/>
                    </a:solidFill>
                  </a:rPr>
                  <a:t>Surface density</a:t>
                </a:r>
              </a:p>
              <a:p>
                <a:pPr algn="ctr"/>
                <a:r>
                  <a:rPr lang="en-GB" sz="2400" dirty="0" smtClean="0">
                    <a:solidFill>
                      <a:srgbClr val="F38127"/>
                    </a:solidFill>
                  </a:rPr>
                  <a:t>80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400" i="1" smtClean="0">
                            <a:solidFill>
                              <a:srgbClr val="F38127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solidFill>
                              <a:srgbClr val="F38127"/>
                            </a:solidFill>
                            <a:latin typeface="Cambria Math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en-GB" sz="2400" i="1" smtClean="0">
                                <a:solidFill>
                                  <a:srgbClr val="F38127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F38127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F38127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sz="2400" dirty="0" smtClean="0">
                  <a:solidFill>
                    <a:srgbClr val="F38127"/>
                  </a:solidFill>
                </a:endParaRPr>
              </a:p>
              <a:p>
                <a:pPr algn="ctr"/>
                <a:endParaRPr lang="en-GB" sz="2400" dirty="0" smtClean="0"/>
              </a:p>
              <a:p>
                <a:pPr algn="ctr"/>
                <a:endParaRPr lang="en-GB" sz="2400" dirty="0" smtClean="0"/>
              </a:p>
              <a:p>
                <a:pPr algn="ctr"/>
                <a:r>
                  <a:rPr lang="en-GB" sz="2400" dirty="0" smtClean="0">
                    <a:solidFill>
                      <a:srgbClr val="00B050"/>
                    </a:solidFill>
                  </a:rPr>
                  <a:t>56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solidFill>
                          <a:srgbClr val="00B050"/>
                        </a:solidFill>
                        <a:latin typeface="Cambria Math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en-GB" sz="24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>
                  <a:solidFill>
                    <a:srgbClr val="00B050"/>
                  </a:solidFill>
                </a:endParaRPr>
              </a:p>
              <a:p>
                <a:pPr algn="ctr"/>
                <a:endParaRPr lang="en-GB" sz="3600" dirty="0" smtClean="0"/>
              </a:p>
              <a:p>
                <a:pPr algn="ctr"/>
                <a:endParaRPr lang="en-GB" sz="2800" dirty="0"/>
              </a:p>
              <a:p>
                <a:pPr algn="ctr"/>
                <a:r>
                  <a:rPr lang="en-GB" sz="2400" dirty="0" smtClean="0">
                    <a:solidFill>
                      <a:srgbClr val="00B050"/>
                    </a:solidFill>
                  </a:rPr>
                  <a:t>  30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4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>
                  <a:solidFill>
                    <a:srgbClr val="00B050"/>
                  </a:solidFill>
                </a:endParaRPr>
              </a:p>
              <a:p>
                <a:pPr algn="ctr"/>
                <a:endParaRPr lang="en-GB" sz="2400" dirty="0" smtClean="0"/>
              </a:p>
              <a:p>
                <a:pPr algn="ctr"/>
                <a:endParaRPr lang="en-GB" sz="2000" dirty="0"/>
              </a:p>
              <a:p>
                <a:pPr algn="ctr"/>
                <a:r>
                  <a:rPr lang="en-GB" sz="2400" dirty="0" smtClean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50</m:t>
                    </m:r>
                    <m:f>
                      <m:fPr>
                        <m:type m:val="skw"/>
                        <m:ctrlPr>
                          <a:rPr lang="en-GB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948" y="1894764"/>
                <a:ext cx="2435510" cy="4532779"/>
              </a:xfrm>
              <a:prstGeom prst="rect">
                <a:avLst/>
              </a:prstGeom>
              <a:blipFill rotWithShape="0">
                <a:blip r:embed="rId3"/>
                <a:stretch>
                  <a:fillRect t="-8614" r="-7769" b="-23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979700" y="1894764"/>
            <a:ext cx="23213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>
                <a:solidFill>
                  <a:srgbClr val="0070C0"/>
                </a:solidFill>
              </a:rPr>
              <a:t>Stiffness</a:t>
            </a:r>
          </a:p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Very low</a:t>
            </a:r>
          </a:p>
          <a:p>
            <a:pPr algn="ctr"/>
            <a:endParaRPr lang="en-GB" sz="1000" dirty="0" smtClean="0"/>
          </a:p>
          <a:p>
            <a:pPr algn="ctr"/>
            <a:r>
              <a:rPr lang="en-GB" sz="2400" dirty="0" smtClean="0"/>
              <a:t> </a:t>
            </a:r>
          </a:p>
          <a:p>
            <a:pPr algn="ctr"/>
            <a:endParaRPr lang="en-GB" sz="2000" dirty="0" smtClean="0"/>
          </a:p>
          <a:p>
            <a:pPr algn="ctr"/>
            <a:r>
              <a:rPr lang="en-GB" sz="2400" dirty="0" smtClean="0">
                <a:solidFill>
                  <a:srgbClr val="00B050"/>
                </a:solidFill>
              </a:rPr>
              <a:t>Great</a:t>
            </a:r>
          </a:p>
          <a:p>
            <a:pPr algn="ctr"/>
            <a:endParaRPr lang="en-GB" sz="2800" dirty="0" smtClean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>
                <a:solidFill>
                  <a:srgbClr val="F38127"/>
                </a:solidFill>
              </a:rPr>
              <a:t>Good</a:t>
            </a:r>
          </a:p>
          <a:p>
            <a:pPr algn="ctr"/>
            <a:endParaRPr lang="en-GB" sz="2800" dirty="0" smtClean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>
                <a:solidFill>
                  <a:srgbClr val="00B050"/>
                </a:solidFill>
              </a:rPr>
              <a:t>Excellent</a:t>
            </a:r>
          </a:p>
        </p:txBody>
      </p:sp>
      <p:pic>
        <p:nvPicPr>
          <p:cNvPr id="11" name="Picture 2" descr="ttps://ae01.alicdn.com/kf/HTB1BXuKLXXXXXXkXXXXq6xXFXXXa/10-sheets-font-b-BALSA-b-font-font-b-WOOD-b-f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53" y="5051256"/>
            <a:ext cx="1990673" cy="12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à coins arrondis 12"/>
          <p:cNvSpPr/>
          <p:nvPr/>
        </p:nvSpPr>
        <p:spPr>
          <a:xfrm>
            <a:off x="2653553" y="3334871"/>
            <a:ext cx="9179859" cy="98611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t="11064" r="14803" b="38044"/>
          <a:stretch/>
        </p:blipFill>
        <p:spPr>
          <a:xfrm>
            <a:off x="257853" y="3685213"/>
            <a:ext cx="1928026" cy="1177542"/>
          </a:xfrm>
          <a:prstGeom prst="rect">
            <a:avLst/>
          </a:prstGeom>
        </p:spPr>
      </p:pic>
      <p:pic>
        <p:nvPicPr>
          <p:cNvPr id="1026" name="Picture 2" descr="ttps://images-na.ssl-images-amazon.com/images/I/31Y7XT43JW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1" y="1987835"/>
            <a:ext cx="2011836" cy="150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FRONT WEIGHT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GB" sz="3200" dirty="0" smtClean="0"/>
              <a:t>Its aim is to induce diving</a:t>
            </a:r>
          </a:p>
          <a:p>
            <a:pPr lvl="0" algn="ctr"/>
            <a:endParaRPr lang="en-GB" sz="3200" dirty="0"/>
          </a:p>
          <a:p>
            <a:pPr lvl="0" algn="ctr"/>
            <a:r>
              <a:rPr lang="en-GB" sz="3200" dirty="0" smtClean="0"/>
              <a:t>It’s ”adjustable” within a reasonable range</a:t>
            </a:r>
          </a:p>
          <a:p>
            <a:pPr lvl="0" algn="ctr"/>
            <a:endParaRPr lang="en-GB" sz="3200" dirty="0"/>
          </a:p>
          <a:p>
            <a:pPr lvl="0" algn="ctr"/>
            <a:r>
              <a:rPr lang="en-GB" sz="3200" dirty="0" smtClean="0"/>
              <a:t>It causes an instability in the pitching plane</a:t>
            </a:r>
            <a:endParaRPr lang="en-GB" sz="3200" dirty="0" smtClean="0">
              <a:solidFill>
                <a:schemeClr val="tx1"/>
              </a:solidFill>
            </a:endParaRPr>
          </a:p>
          <a:p>
            <a:pPr lvl="0" algn="ctr"/>
            <a:endParaRPr lang="en-GB" sz="3200" dirty="0"/>
          </a:p>
          <a:p>
            <a:pPr lvl="0" algn="ctr"/>
            <a:endParaRPr lang="en-GB" sz="3200" dirty="0"/>
          </a:p>
          <a:p>
            <a:pPr algn="ctr"/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29</a:t>
            </a:fld>
            <a:endParaRPr lang="it-IT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685115" y="4245578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28129" r="32139" b="25852"/>
          <a:stretch/>
        </p:blipFill>
        <p:spPr>
          <a:xfrm>
            <a:off x="1858780" y="1845735"/>
            <a:ext cx="3087974" cy="240175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219439" y="5292552"/>
            <a:ext cx="7794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89656" y="5292552"/>
            <a:ext cx="329783" cy="3597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57511" y="5292552"/>
            <a:ext cx="7794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157511" y="5292552"/>
            <a:ext cx="389744" cy="2425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9754" y="5007739"/>
            <a:ext cx="1469036" cy="809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3746782" y="5007739"/>
            <a:ext cx="1469036" cy="809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889656" y="4348014"/>
            <a:ext cx="44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Diving                       Stall</a:t>
            </a:r>
            <a:endParaRPr lang="en-GB" sz="3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618473" y="2539198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3237962" y="2898427"/>
            <a:ext cx="52467" cy="5819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237962" y="2886067"/>
            <a:ext cx="503584" cy="12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237962" y="2920247"/>
                <a:ext cx="69354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𝜷</m:t>
                      </m:r>
                    </m:oMath>
                  </m:oMathPara>
                </a14:m>
                <a:endParaRPr lang="en-GB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962" y="2920247"/>
                <a:ext cx="693546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3581" y="2349480"/>
                <a:ext cx="1058303" cy="3693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charset="0"/>
                        </a:rPr>
                        <m:t>𝜷</m:t>
                      </m:r>
                      <m:r>
                        <a:rPr lang="it-IT" b="1" i="1" smtClean="0">
                          <a:latin typeface="Cambria Math" charset="0"/>
                        </a:rPr>
                        <m:t>=</m:t>
                      </m:r>
                      <m:r>
                        <a:rPr lang="it-IT" b="1" i="1" smtClean="0">
                          <a:latin typeface="Cambria Math" charset="0"/>
                        </a:rPr>
                        <m:t>𝟗𝟎</m:t>
                      </m:r>
                      <m:r>
                        <a:rPr lang="it-IT" b="1" i="1" smtClean="0">
                          <a:latin typeface="Cambria Math" charset="0"/>
                        </a:rPr>
                        <m:t>°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81" y="2349480"/>
                <a:ext cx="1058303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1111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45120" y="5892159"/>
                <a:ext cx="1196161" cy="3693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charset="0"/>
                        </a:rPr>
                        <m:t>𝜷</m:t>
                      </m:r>
                      <m:r>
                        <a:rPr lang="it-IT" b="1" i="1" smtClean="0">
                          <a:latin typeface="Cambria Math" charset="0"/>
                        </a:rPr>
                        <m:t>=</m:t>
                      </m:r>
                      <m:r>
                        <a:rPr lang="it-IT" b="1" i="1" smtClean="0">
                          <a:latin typeface="Cambria Math" charset="0"/>
                        </a:rPr>
                        <m:t>𝟏𝟎𝟓</m:t>
                      </m:r>
                      <m:r>
                        <a:rPr lang="it-IT" b="1" i="1" smtClean="0">
                          <a:latin typeface="Cambria Math" charset="0"/>
                        </a:rPr>
                        <m:t>°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20" y="5892159"/>
                <a:ext cx="119616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129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018103" y="5897837"/>
                <a:ext cx="1058303" cy="3693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charset="0"/>
                        </a:rPr>
                        <m:t>𝜷</m:t>
                      </m:r>
                      <m:r>
                        <a:rPr lang="it-IT" b="1" i="1" smtClean="0">
                          <a:latin typeface="Cambria Math" charset="0"/>
                        </a:rPr>
                        <m:t>=</m:t>
                      </m:r>
                      <m:r>
                        <a:rPr lang="it-IT" b="1" i="1" smtClean="0">
                          <a:latin typeface="Cambria Math" charset="0"/>
                        </a:rPr>
                        <m:t>𝟕𝟓</m:t>
                      </m:r>
                      <m:r>
                        <a:rPr lang="it-IT" b="1" i="1" smtClean="0">
                          <a:latin typeface="Cambria Math" charset="0"/>
                        </a:rPr>
                        <m:t>°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103" y="5897837"/>
                <a:ext cx="105830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1111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z="2000" smtClean="0"/>
              <a:t>3</a:t>
            </a:fld>
            <a:endParaRPr lang="it-IT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15453" y="1836415"/>
            <a:ext cx="84541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Introduction on the Physics of Paper Planes</a:t>
            </a:r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Experimental study</a:t>
            </a:r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Parameters of the glider</a:t>
            </a:r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Conclusions</a:t>
            </a:r>
          </a:p>
        </p:txBody>
      </p:sp>
      <p:sp>
        <p:nvSpPr>
          <p:cNvPr id="6" name="Right Brace 5"/>
          <p:cNvSpPr/>
          <p:nvPr/>
        </p:nvSpPr>
        <p:spPr>
          <a:xfrm>
            <a:off x="9155575" y="1836415"/>
            <a:ext cx="474562" cy="1764409"/>
          </a:xfrm>
          <a:prstGeom prst="rightBrace">
            <a:avLst>
              <a:gd name="adj1" fmla="val 59552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Brace 7"/>
          <p:cNvSpPr/>
          <p:nvPr/>
        </p:nvSpPr>
        <p:spPr>
          <a:xfrm>
            <a:off x="9155575" y="3699879"/>
            <a:ext cx="474562" cy="1458410"/>
          </a:xfrm>
          <a:prstGeom prst="rightBrace">
            <a:avLst>
              <a:gd name="adj1" fmla="val 49796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565969" y="1836415"/>
            <a:ext cx="2422358" cy="30469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lang="en-GB" sz="2400" dirty="0">
              <a:solidFill>
                <a:srgbClr val="0070C0"/>
              </a:solidFill>
            </a:endParaRP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PHYSICS OF 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THE HANDY GLIDER</a:t>
            </a:r>
          </a:p>
          <a:p>
            <a:pPr algn="ctr"/>
            <a:endParaRPr lang="en-GB" sz="2400" dirty="0" smtClean="0">
              <a:solidFill>
                <a:srgbClr val="0070C0"/>
              </a:solidFill>
            </a:endParaRPr>
          </a:p>
          <a:p>
            <a:pPr algn="ctr"/>
            <a:endParaRPr lang="en-GB" sz="2400" dirty="0" smtClean="0">
              <a:solidFill>
                <a:srgbClr val="0070C0"/>
              </a:solidFill>
            </a:endParaRP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CONTROL PARAMENTERS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24755" y="3600824"/>
            <a:ext cx="78308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63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INSTABILITIES IN THE FLIGHT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52" y="1845735"/>
            <a:ext cx="4822779" cy="3836608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30</a:t>
            </a:fld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721100" y="5923643"/>
            <a:ext cx="446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Rotation axis of a </a:t>
            </a:r>
            <a:r>
              <a:rPr lang="en-GB" dirty="0" err="1" smtClean="0"/>
              <a:t>paperplane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49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SHAPE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“Arrow shape” to lower     the drag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 </a:t>
            </a:r>
            <a:r>
              <a:rPr lang="en-GB" sz="3200" dirty="0"/>
              <a:t>Great Wing Aspect Ratio</a:t>
            </a:r>
          </a:p>
          <a:p>
            <a:pPr algn="ctr"/>
            <a:endParaRPr lang="en-GB" sz="3200" dirty="0" smtClean="0"/>
          </a:p>
          <a:p>
            <a:pPr lvl="0" algn="ctr"/>
            <a:r>
              <a:rPr lang="en-GB" sz="3200" dirty="0">
                <a:solidFill>
                  <a:srgbClr val="0070C0"/>
                </a:solidFill>
              </a:rPr>
              <a:t>STABLE EQUILIBRIUM IN THE </a:t>
            </a:r>
            <a:r>
              <a:rPr lang="en-GB" sz="3200" dirty="0" smtClean="0">
                <a:solidFill>
                  <a:srgbClr val="0070C0"/>
                </a:solidFill>
              </a:rPr>
              <a:t>ROLLING PLANE</a:t>
            </a:r>
            <a:endParaRPr lang="en-GB" sz="3200" dirty="0">
              <a:solidFill>
                <a:srgbClr val="0070C0"/>
              </a:solidFill>
            </a:endParaRPr>
          </a:p>
          <a:p>
            <a:pPr algn="ctr"/>
            <a:endParaRPr lang="en-GB" sz="3200" dirty="0"/>
          </a:p>
          <a:p>
            <a:pPr algn="ctr"/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31</a:t>
            </a:fld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08264" y="2961994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708264" y="4202414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16514" r="6282" b="14406"/>
          <a:stretch/>
        </p:blipFill>
        <p:spPr>
          <a:xfrm>
            <a:off x="1798821" y="1845734"/>
            <a:ext cx="3507698" cy="186536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25909" r="13792" b="15499"/>
          <a:stretch/>
        </p:blipFill>
        <p:spPr>
          <a:xfrm>
            <a:off x="1798821" y="4363638"/>
            <a:ext cx="3507698" cy="180268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554147" y="3857415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81566" y="5884086"/>
            <a:ext cx="571104" cy="267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552670" y="5906125"/>
            <a:ext cx="554635" cy="2302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2" y="14413"/>
            <a:ext cx="2177552" cy="173228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48000" y="5492781"/>
                <a:ext cx="10593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𝜸</m:t>
                      </m:r>
                    </m:oMath>
                  </m:oMathPara>
                </a14:m>
                <a:endParaRPr lang="it-IT" sz="2800" b="1" dirty="0">
                  <a:solidFill>
                    <a:srgbClr val="FF0000"/>
                  </a:solidFill>
                </a:endParaRPr>
              </a:p>
              <a:p>
                <a:endParaRPr lang="en-GB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492781"/>
                <a:ext cx="1059305" cy="9541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8156" y="4561643"/>
                <a:ext cx="1178528" cy="3693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charset="0"/>
                        </a:rPr>
                        <m:t>𝜸</m:t>
                      </m:r>
                      <m:r>
                        <a:rPr lang="it-IT" b="1" i="1" smtClean="0">
                          <a:latin typeface="Cambria Math" charset="0"/>
                        </a:rPr>
                        <m:t>=</m:t>
                      </m:r>
                      <m:r>
                        <a:rPr lang="it-IT" b="1" i="1" smtClean="0">
                          <a:latin typeface="Cambria Math" charset="0"/>
                        </a:rPr>
                        <m:t>𝟏𝟓𝟎</m:t>
                      </m:r>
                      <m:r>
                        <a:rPr lang="it-IT" b="1" i="1" smtClean="0">
                          <a:latin typeface="Cambria Math" charset="0"/>
                        </a:rPr>
                        <m:t>°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56" y="4561643"/>
                <a:ext cx="1178528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58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ELEVONS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 algn="ctr"/>
            <a:r>
              <a:rPr lang="en-GB" sz="3200" dirty="0"/>
              <a:t>Their role is to </a:t>
            </a:r>
            <a:r>
              <a:rPr lang="en-GB" sz="3200" dirty="0" smtClean="0"/>
              <a:t>                  limit diving</a:t>
            </a:r>
          </a:p>
          <a:p>
            <a:pPr lvl="0" algn="ctr"/>
            <a:endParaRPr lang="en-GB" sz="3200" dirty="0"/>
          </a:p>
          <a:p>
            <a:pPr lvl="0" algn="ctr"/>
            <a:r>
              <a:rPr lang="en-GB" sz="3200" dirty="0" smtClean="0"/>
              <a:t>Balance the effect of           the font weight</a:t>
            </a:r>
          </a:p>
          <a:p>
            <a:pPr lvl="0" algn="ctr"/>
            <a:endParaRPr lang="en-GB" sz="3200" dirty="0"/>
          </a:p>
          <a:p>
            <a:pPr lvl="0" algn="ctr"/>
            <a:r>
              <a:rPr lang="en-GB" sz="3200" dirty="0" smtClean="0">
                <a:solidFill>
                  <a:srgbClr val="FF0000"/>
                </a:solidFill>
              </a:rPr>
              <a:t>STABLE EQUILIBRIUM IN THE PITCHING PLANE</a:t>
            </a:r>
          </a:p>
          <a:p>
            <a:pPr lvl="0" algn="ctr"/>
            <a:endParaRPr lang="en-GB" sz="3200" dirty="0"/>
          </a:p>
          <a:p>
            <a:pPr lvl="0" algn="ctr"/>
            <a:endParaRPr lang="en-GB" sz="3200" dirty="0"/>
          </a:p>
          <a:p>
            <a:pPr algn="ctr"/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32</a:t>
            </a:fld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08265" y="2880971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708265" y="4455128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4" t="26325" r="19509" b="17299"/>
          <a:stretch/>
        </p:blipFill>
        <p:spPr>
          <a:xfrm>
            <a:off x="1738860" y="1845735"/>
            <a:ext cx="2953063" cy="180718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t="18248" r="16295" b="21357"/>
          <a:stretch/>
        </p:blipFill>
        <p:spPr>
          <a:xfrm>
            <a:off x="1738860" y="4213693"/>
            <a:ext cx="2953062" cy="20552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235711" y="3752864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03357" y="4774468"/>
            <a:ext cx="247337" cy="477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750694" y="5221659"/>
            <a:ext cx="464697" cy="29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2" y="14413"/>
            <a:ext cx="2177552" cy="173228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551996" y="4634742"/>
                <a:ext cx="64113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𝜹</m:t>
                      </m:r>
                    </m:oMath>
                  </m:oMathPara>
                </a14:m>
                <a:endParaRPr lang="it-IT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996" y="4634742"/>
                <a:ext cx="641131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156" y="4561643"/>
                <a:ext cx="1178528" cy="3693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latin typeface="Cambria Math" charset="0"/>
                        </a:rPr>
                        <m:t>𝜹</m:t>
                      </m:r>
                      <m:r>
                        <a:rPr lang="it-IT" b="1" i="1">
                          <a:latin typeface="Cambria Math" charset="0"/>
                        </a:rPr>
                        <m:t>=</m:t>
                      </m:r>
                      <m:r>
                        <a:rPr lang="it-IT" b="1" i="1">
                          <a:latin typeface="Cambria Math" charset="0"/>
                        </a:rPr>
                        <m:t>𝟏𝟎𝟎</m:t>
                      </m:r>
                      <m:r>
                        <a:rPr lang="it-IT" b="1" i="1">
                          <a:latin typeface="Cambria Math" charset="0"/>
                        </a:rPr>
                        <m:t>°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56" y="4561643"/>
                <a:ext cx="117852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2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CAMBER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GB" sz="3200" dirty="0" smtClean="0"/>
              <a:t>Enhance the back push</a:t>
            </a:r>
          </a:p>
          <a:p>
            <a:pPr lvl="0" algn="ctr"/>
            <a:endParaRPr lang="en-GB" sz="3200" dirty="0"/>
          </a:p>
          <a:p>
            <a:pPr lvl="0" algn="ctr"/>
            <a:r>
              <a:rPr lang="en-GB" sz="3200" dirty="0" smtClean="0"/>
              <a:t>Increase the stability      while turning</a:t>
            </a:r>
          </a:p>
          <a:p>
            <a:pPr lvl="0" algn="ctr"/>
            <a:endParaRPr lang="en-GB" sz="3200" dirty="0"/>
          </a:p>
          <a:p>
            <a:pPr lvl="0" algn="ctr"/>
            <a:r>
              <a:rPr lang="en-GB" sz="3200" dirty="0" smtClean="0">
                <a:solidFill>
                  <a:srgbClr val="00B050"/>
                </a:solidFill>
              </a:rPr>
              <a:t>STABLE EQUILIBRIUM IN THE YAWING PLANE</a:t>
            </a:r>
          </a:p>
          <a:p>
            <a:pPr lvl="0" algn="ctr"/>
            <a:endParaRPr lang="en-GB" sz="3200" dirty="0"/>
          </a:p>
          <a:p>
            <a:pPr lvl="0" algn="ctr"/>
            <a:endParaRPr lang="en-GB" sz="3200" dirty="0"/>
          </a:p>
          <a:p>
            <a:pPr algn="ctr"/>
            <a:endParaRPr lang="en-GB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33</a:t>
            </a:fld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08265" y="2626328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708265" y="4269933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41841" r="17119" b="30267"/>
          <a:stretch/>
        </p:blipFill>
        <p:spPr>
          <a:xfrm>
            <a:off x="1561462" y="4351213"/>
            <a:ext cx="3457755" cy="181973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5" t="24105" r="18368" b="38992"/>
          <a:stretch/>
        </p:blipFill>
        <p:spPr>
          <a:xfrm>
            <a:off x="1561462" y="1845735"/>
            <a:ext cx="3457755" cy="195620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342118" y="3892362"/>
            <a:ext cx="0" cy="359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500370" y="5746230"/>
            <a:ext cx="562130" cy="29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62500" y="5746230"/>
            <a:ext cx="241516" cy="427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2" y="14413"/>
            <a:ext cx="2177552" cy="173228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599794" y="5657499"/>
                <a:ext cx="68842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𝝐</m:t>
                      </m:r>
                    </m:oMath>
                  </m:oMathPara>
                </a14:m>
                <a:endParaRPr lang="it-IT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794" y="5657499"/>
                <a:ext cx="68842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156" y="4561643"/>
                <a:ext cx="1196161" cy="3693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latin typeface="Cambria Math" charset="0"/>
                        </a:rPr>
                        <m:t>𝜷</m:t>
                      </m:r>
                      <m:r>
                        <a:rPr lang="it-IT" b="1" i="1">
                          <a:latin typeface="Cambria Math" charset="0"/>
                        </a:rPr>
                        <m:t>=</m:t>
                      </m:r>
                      <m:r>
                        <a:rPr lang="it-IT" b="1" i="1">
                          <a:latin typeface="Cambria Math" charset="0"/>
                        </a:rPr>
                        <m:t>𝟏𝟑𝟎</m:t>
                      </m:r>
                      <m:r>
                        <a:rPr lang="it-IT" b="1" i="1">
                          <a:latin typeface="Cambria Math" charset="0"/>
                        </a:rPr>
                        <m:t>°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56" y="4561643"/>
                <a:ext cx="119616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1111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SUM-UP OF THE PARAMETERS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7" y="1845734"/>
                <a:ext cx="10058403" cy="4023360"/>
              </a:xfrm>
            </p:spPr>
            <p:txBody>
              <a:bodyPr>
                <a:normAutofit/>
              </a:bodyPr>
              <a:lstStyle/>
              <a:p>
                <a:r>
                  <a:rPr lang="en-GB" sz="3600" u="sng" dirty="0" smtClean="0"/>
                  <a:t>M</a:t>
                </a:r>
                <a:r>
                  <a:rPr lang="en-GB" sz="3200" u="sng" dirty="0" smtClean="0"/>
                  <a:t>aterial</a:t>
                </a:r>
                <a:r>
                  <a:rPr lang="en-GB" sz="3200" dirty="0" smtClean="0"/>
                  <a:t> </a:t>
                </a:r>
                <a:r>
                  <a:rPr lang="en-GB" sz="3200" dirty="0" smtClean="0">
                    <a:sym typeface="Wingdings"/>
                  </a:rPr>
                  <a:t> TWNA</a:t>
                </a:r>
                <a:r>
                  <a:rPr lang="en-GB" sz="3200" b="1" dirty="0" smtClean="0">
                    <a:sym typeface="Wingdings"/>
                  </a:rPr>
                  <a:t>, 0.5 mm thick </a:t>
                </a:r>
                <a:r>
                  <a:rPr lang="en-GB" sz="3200" dirty="0" smtClean="0">
                    <a:sym typeface="Wingdings"/>
                  </a:rPr>
                  <a:t>sheets, weighting </a:t>
                </a:r>
                <a14:m>
                  <m:oMath xmlns:m="http://schemas.openxmlformats.org/officeDocument/2006/math">
                    <m:r>
                      <a:rPr lang="it-IT" sz="3200" b="1" i="1" smtClean="0">
                        <a:latin typeface="Cambria Math" charset="0"/>
                        <a:sym typeface="Wingdings"/>
                      </a:rPr>
                      <m:t>𝟎</m:t>
                    </m:r>
                    <m:r>
                      <a:rPr lang="it-IT" sz="3200" b="1" i="1" smtClean="0">
                        <a:latin typeface="Cambria Math" charset="0"/>
                        <a:sym typeface="Wingdings"/>
                      </a:rPr>
                      <m:t>,</m:t>
                    </m:r>
                    <m:r>
                      <a:rPr lang="it-IT" sz="3200" b="1" i="1" smtClean="0">
                        <a:latin typeface="Cambria Math" charset="0"/>
                        <a:sym typeface="Wingdings"/>
                      </a:rPr>
                      <m:t>𝟐𝟎</m:t>
                    </m:r>
                    <m:r>
                      <a:rPr lang="it-IT" sz="3200" b="1" i="1" smtClean="0">
                        <a:latin typeface="Cambria Math" charset="0"/>
                        <a:sym typeface="Wingdings"/>
                      </a:rPr>
                      <m:t> </m:t>
                    </m:r>
                    <m:r>
                      <a:rPr lang="it-IT" sz="3200" b="1" i="1" smtClean="0">
                        <a:latin typeface="Cambria Math" charset="0"/>
                        <a:sym typeface="Wingdings"/>
                      </a:rPr>
                      <m:t>𝒈</m:t>
                    </m:r>
                  </m:oMath>
                </a14:m>
                <a:endParaRPr lang="en-GB" sz="3200" b="1" dirty="0" smtClean="0">
                  <a:sym typeface="Wingdings"/>
                </a:endParaRPr>
              </a:p>
              <a:p>
                <a:r>
                  <a:rPr lang="en-GB" sz="3200" u="sng" dirty="0" smtClean="0">
                    <a:sym typeface="Wingdings"/>
                  </a:rPr>
                  <a:t>Shape</a:t>
                </a:r>
                <a:r>
                  <a:rPr lang="en-GB" sz="3200" dirty="0" smtClean="0">
                    <a:sym typeface="Wingdings"/>
                  </a:rPr>
                  <a:t>  “Arrow Shape” with head angle at </a:t>
                </a:r>
                <a14:m>
                  <m:oMath xmlns:m="http://schemas.openxmlformats.org/officeDocument/2006/math">
                    <m:r>
                      <a:rPr lang="it-IT" sz="3200" b="1" i="1">
                        <a:solidFill>
                          <a:schemeClr val="tx1"/>
                        </a:solidFill>
                        <a:latin typeface="Cambria Math" charset="0"/>
                      </a:rPr>
                      <m:t>𝜸</m:t>
                    </m:r>
                    <m:r>
                      <a:rPr lang="it-IT" sz="32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GB" sz="3200" b="1" dirty="0">
                        <a:sym typeface="Wingdings"/>
                      </a:rPr>
                      <m:t>150°</m:t>
                    </m:r>
                  </m:oMath>
                </a14:m>
                <a:endParaRPr lang="en-GB" sz="3200" b="1" dirty="0" smtClean="0">
                  <a:sym typeface="Wingdings"/>
                </a:endParaRPr>
              </a:p>
              <a:p>
                <a:r>
                  <a:rPr lang="en-GB" sz="3200" u="sng" dirty="0" smtClean="0">
                    <a:sym typeface="Wingdings"/>
                  </a:rPr>
                  <a:t>Front Weight </a:t>
                </a:r>
                <a:r>
                  <a:rPr lang="en-GB" sz="3200" dirty="0" smtClean="0">
                    <a:sym typeface="Wingdings"/>
                  </a:rPr>
                  <a:t> </a:t>
                </a:r>
                <a:r>
                  <a:rPr lang="en-GB" sz="3200" b="1" dirty="0" smtClean="0">
                    <a:sym typeface="Wingdings"/>
                  </a:rPr>
                  <a:t>one fifth </a:t>
                </a:r>
                <a:r>
                  <a:rPr lang="en-GB" sz="3200" dirty="0" smtClean="0">
                    <a:sym typeface="Wingdings"/>
                  </a:rPr>
                  <a:t>of the weight of plane, bent at </a:t>
                </a:r>
                <a14:m>
                  <m:oMath xmlns:m="http://schemas.openxmlformats.org/officeDocument/2006/math">
                    <m:r>
                      <a:rPr lang="it-IT" sz="3200" b="1" i="1">
                        <a:solidFill>
                          <a:schemeClr val="tx1"/>
                        </a:solidFill>
                        <a:latin typeface="Cambria Math" charset="0"/>
                      </a:rPr>
                      <m:t>𝜷</m:t>
                    </m:r>
                    <m:r>
                      <a:rPr lang="it-IT" sz="32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GB" sz="3200" b="1" dirty="0">
                        <a:sym typeface="Wingdings"/>
                      </a:rPr>
                      <m:t>90° </m:t>
                    </m:r>
                    <m:r>
                      <m:rPr>
                        <m:nor/>
                      </m:rPr>
                      <a:rPr lang="en-GB" sz="3200" b="1" dirty="0"/>
                      <m:t>± 15°</m:t>
                    </m:r>
                  </m:oMath>
                </a14:m>
                <a:r>
                  <a:rPr lang="en-GB" sz="3200" dirty="0" smtClean="0"/>
                  <a:t> (based on the desired angle of attack)</a:t>
                </a:r>
              </a:p>
              <a:p>
                <a:r>
                  <a:rPr lang="en-GB" sz="3200" u="sng" dirty="0" err="1" smtClean="0">
                    <a:sym typeface="Wingdings"/>
                  </a:rPr>
                  <a:t>Elevons</a:t>
                </a:r>
                <a:r>
                  <a:rPr lang="en-GB" sz="3200" dirty="0" smtClean="0">
                    <a:sym typeface="Wingdings"/>
                  </a:rPr>
                  <a:t>  </a:t>
                </a:r>
                <a:r>
                  <a:rPr lang="en-GB" sz="3200" b="1" dirty="0" smtClean="0">
                    <a:sym typeface="Wingdings"/>
                  </a:rPr>
                  <a:t>1 cm </a:t>
                </a:r>
                <a:r>
                  <a:rPr lang="en-GB" sz="3200" dirty="0" smtClean="0">
                    <a:sym typeface="Wingdings"/>
                  </a:rPr>
                  <a:t>wide on the corners at </a:t>
                </a:r>
                <a14:m>
                  <m:oMath xmlns:m="http://schemas.openxmlformats.org/officeDocument/2006/math">
                    <m:r>
                      <a:rPr lang="it-IT" sz="3200" b="1" i="1">
                        <a:solidFill>
                          <a:schemeClr val="tx1"/>
                        </a:solidFill>
                        <a:latin typeface="Cambria Math" charset="0"/>
                      </a:rPr>
                      <m:t>𝜹</m:t>
                    </m:r>
                    <m:r>
                      <a:rPr lang="it-IT" sz="32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it-IT" sz="3200" b="1" i="0" smtClean="0">
                        <a:solidFill>
                          <a:schemeClr val="tx1"/>
                        </a:solidFill>
                        <a:latin typeface="Cambria Math" charset="0"/>
                      </a:rPr>
                      <m:t>10</m:t>
                    </m:r>
                    <m:r>
                      <m:rPr>
                        <m:nor/>
                      </m:rPr>
                      <a:rPr lang="en-GB" sz="3200" b="1" dirty="0">
                        <a:sym typeface="Wingdings"/>
                      </a:rPr>
                      <m:t>0° </m:t>
                    </m:r>
                    <m:r>
                      <m:rPr>
                        <m:nor/>
                      </m:rPr>
                      <a:rPr lang="en-GB" sz="3200" b="1" dirty="0"/>
                      <m:t>± 10°</m:t>
                    </m:r>
                  </m:oMath>
                </a14:m>
                <a:r>
                  <a:rPr lang="en-GB" sz="3200" dirty="0" smtClean="0"/>
                  <a:t> (depending on the previous parameter)</a:t>
                </a:r>
              </a:p>
              <a:p>
                <a:r>
                  <a:rPr lang="en-GB" sz="3200" u="sng" dirty="0" smtClean="0"/>
                  <a:t>Cambers</a:t>
                </a:r>
                <a:r>
                  <a:rPr lang="en-GB" sz="3200" dirty="0" smtClean="0"/>
                  <a:t> </a:t>
                </a:r>
                <a:r>
                  <a:rPr lang="en-GB" sz="3200" dirty="0" smtClean="0">
                    <a:sym typeface="Wingdings"/>
                  </a:rPr>
                  <a:t> </a:t>
                </a:r>
                <a:r>
                  <a:rPr lang="en-GB" sz="3200" b="1" dirty="0" smtClean="0">
                    <a:sym typeface="Wingdings"/>
                  </a:rPr>
                  <a:t>0.4 cm </a:t>
                </a:r>
                <a:r>
                  <a:rPr lang="en-GB" sz="3200" dirty="0" smtClean="0">
                    <a:sym typeface="Wingdings"/>
                  </a:rPr>
                  <a:t>wide on the front line at </a:t>
                </a:r>
                <a14:m>
                  <m:oMath xmlns:m="http://schemas.openxmlformats.org/officeDocument/2006/math">
                    <m:r>
                      <a:rPr lang="it-IT" sz="3200" b="1" i="1">
                        <a:solidFill>
                          <a:schemeClr val="tx1"/>
                        </a:solidFill>
                        <a:latin typeface="Cambria Math" charset="0"/>
                      </a:rPr>
                      <m:t>𝝐</m:t>
                    </m:r>
                    <m:r>
                      <a:rPr lang="it-IT" sz="32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GB" sz="3200" b="1" dirty="0">
                        <a:sym typeface="Wingdings"/>
                      </a:rPr>
                      <m:t>1</m:t>
                    </m:r>
                    <m:r>
                      <m:rPr>
                        <m:nor/>
                      </m:rPr>
                      <a:rPr lang="it-IT" sz="3200" b="1" i="0" dirty="0" smtClean="0">
                        <a:sym typeface="Wingdings"/>
                      </a:rPr>
                      <m:t>3</m:t>
                    </m:r>
                    <m:r>
                      <m:rPr>
                        <m:nor/>
                      </m:rPr>
                      <a:rPr lang="en-GB" sz="3200" b="1" dirty="0">
                        <a:sym typeface="Wingdings"/>
                      </a:rPr>
                      <m:t>0°</m:t>
                    </m:r>
                  </m:oMath>
                </a14:m>
                <a:endParaRPr lang="en-GB" sz="3200" b="1" dirty="0" smtClean="0"/>
              </a:p>
              <a:p>
                <a:endParaRPr lang="en-GB" dirty="0" smtClean="0">
                  <a:sym typeface="Wingdings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7" y="1845734"/>
                <a:ext cx="10058403" cy="4023360"/>
              </a:xfrm>
              <a:blipFill rotWithShape="0">
                <a:blip r:embed="rId2"/>
                <a:stretch>
                  <a:fillRect l="-1697" t="-3788" b="-28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07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BIBLIOGRAPHY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058402" cy="2959022"/>
          </a:xfrm>
        </p:spPr>
        <p:txBody>
          <a:bodyPr>
            <a:normAutofit/>
          </a:bodyPr>
          <a:lstStyle/>
          <a:p>
            <a:r>
              <a:rPr lang="en-US" sz="2500" b="1" dirty="0"/>
              <a:t>Nakayama, Y. (</a:t>
            </a:r>
            <a:r>
              <a:rPr lang="en-US" sz="2500" b="1" dirty="0" err="1"/>
              <a:t>ed</a:t>
            </a:r>
            <a:r>
              <a:rPr lang="en-US" sz="2500" b="1" dirty="0"/>
              <a:t>): </a:t>
            </a:r>
            <a:r>
              <a:rPr lang="en-US" sz="2500" b="1" i="1" dirty="0"/>
              <a:t>Visualized Flow, </a:t>
            </a:r>
            <a:r>
              <a:rPr lang="en-US" sz="2500" b="1" dirty="0" smtClean="0"/>
              <a:t>compiled </a:t>
            </a:r>
            <a:r>
              <a:rPr lang="en-US" sz="2500" b="1" dirty="0"/>
              <a:t>by the Japan Society of </a:t>
            </a:r>
            <a:r>
              <a:rPr lang="en-US" sz="2500" b="1" dirty="0" smtClean="0"/>
              <a:t>Mechanical </a:t>
            </a:r>
            <a:r>
              <a:rPr lang="en-US" sz="2500" b="1" dirty="0"/>
              <a:t>Engineers, </a:t>
            </a:r>
            <a:r>
              <a:rPr lang="en-US" sz="2500" b="1" dirty="0" err="1"/>
              <a:t>Pergamon</a:t>
            </a:r>
            <a:r>
              <a:rPr lang="en-US" sz="2500" b="1" dirty="0"/>
              <a:t> Press, New York, 1988. </a:t>
            </a:r>
            <a:endParaRPr lang="en-US" sz="2500" b="1" dirty="0" smtClean="0"/>
          </a:p>
          <a:p>
            <a:r>
              <a:rPr lang="en-US" sz="2500" b="1" dirty="0" smtClean="0"/>
              <a:t>Ian </a:t>
            </a:r>
            <a:r>
              <a:rPr lang="en-US" sz="2500" b="1" dirty="0"/>
              <a:t>Forster-Lewis, Efficient simulation of topographic lift in Microsoft Flight Simulator (</a:t>
            </a:r>
            <a:r>
              <a:rPr lang="en-US" sz="2500" b="1" dirty="0" smtClean="0"/>
              <a:t>FSX), University </a:t>
            </a:r>
            <a:r>
              <a:rPr lang="en-US" sz="2500" b="1" dirty="0"/>
              <a:t>of Cambridge, 26th December </a:t>
            </a:r>
            <a:r>
              <a:rPr lang="en-US" sz="2500" b="1" dirty="0" smtClean="0"/>
              <a:t>2007.</a:t>
            </a:r>
          </a:p>
          <a:p>
            <a:r>
              <a:rPr lang="en-GB" sz="2500" b="1" dirty="0"/>
              <a:t>Glenn Research </a:t>
            </a:r>
            <a:r>
              <a:rPr lang="en-GB" sz="2500" b="1" dirty="0" err="1"/>
              <a:t>Center</a:t>
            </a:r>
            <a:r>
              <a:rPr lang="en-GB" sz="2500" b="1" dirty="0"/>
              <a:t>, Vector Balance of Forces for a </a:t>
            </a:r>
            <a:r>
              <a:rPr lang="en-GB" sz="2500" b="1" dirty="0" smtClean="0"/>
              <a:t>glider</a:t>
            </a:r>
            <a:r>
              <a:rPr lang="en-GB" sz="2500" b="1" dirty="0"/>
              <a:t>, https://</a:t>
            </a:r>
            <a:r>
              <a:rPr lang="en-GB" sz="2500" b="1" dirty="0" err="1"/>
              <a:t>www.grc.nasa.gov</a:t>
            </a:r>
            <a:r>
              <a:rPr lang="en-GB" sz="2500" b="1" dirty="0"/>
              <a:t>/www/k-12/</a:t>
            </a:r>
            <a:r>
              <a:rPr lang="en-GB" sz="2500" b="1" dirty="0" err="1"/>
              <a:t>VirtualAero</a:t>
            </a:r>
            <a:r>
              <a:rPr lang="en-GB" sz="2500" b="1" dirty="0"/>
              <a:t>/</a:t>
            </a:r>
            <a:r>
              <a:rPr lang="en-GB" sz="2500" b="1" dirty="0" err="1"/>
              <a:t>BottleRocket</a:t>
            </a:r>
            <a:r>
              <a:rPr lang="en-GB" sz="2500" b="1" dirty="0"/>
              <a:t>/airplane/</a:t>
            </a:r>
            <a:r>
              <a:rPr lang="en-GB" sz="2500" b="1" dirty="0" err="1"/>
              <a:t>glidvec.html</a:t>
            </a:r>
            <a:endParaRPr lang="en-GB" sz="2500" b="1" dirty="0"/>
          </a:p>
          <a:p>
            <a:endParaRPr lang="en-US" sz="2500" b="1" dirty="0"/>
          </a:p>
          <a:p>
            <a:endParaRPr lang="en-GB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46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36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0" y="1593265"/>
            <a:ext cx="1196444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Back-up</a:t>
            </a:r>
          </a:p>
          <a:p>
            <a:pPr algn="ctr"/>
            <a:r>
              <a:rPr lang="it-IT" sz="9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slides</a:t>
            </a:r>
            <a:endParaRPr lang="it-IT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Drag on a plate for laminar </a:t>
            </a:r>
            <a:r>
              <a:rPr lang="en-GB" dirty="0" smtClean="0"/>
              <a:t>flow</a:t>
            </a:r>
            <a:r>
              <a:rPr lang="en-GB" baseline="30000" dirty="0" smtClean="0"/>
              <a:t>[3]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23" y="2334531"/>
            <a:ext cx="6310010" cy="3347811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299434" y="1845735"/>
                <a:ext cx="3856246" cy="402336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charset="0"/>
                      </a:rPr>
                      <m:t>𝑅𝑒</m:t>
                    </m:r>
                    <m:r>
                      <a:rPr lang="it-IT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charset="0"/>
                          </a:rPr>
                          <m:t>𝑈𝑙</m:t>
                        </m:r>
                      </m:num>
                      <m:den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den>
                    </m:f>
                    <m:r>
                      <a:rPr lang="it-IT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=5∙</m:t>
                    </m:r>
                    <m:sSup>
                      <m:sSupPr>
                        <m:ctrlP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Laminar flow:</a:t>
                </a:r>
              </a:p>
              <a:p>
                <a:endParaRPr lang="en-GB" dirty="0" smtClean="0"/>
              </a:p>
              <a:p>
                <a:r>
                  <a:rPr lang="en-GB" dirty="0" err="1" smtClean="0"/>
                  <a:t>Turbolent</a:t>
                </a:r>
                <a:r>
                  <a:rPr lang="en-GB" dirty="0" smtClean="0"/>
                  <a:t> flow:</a:t>
                </a:r>
                <a:endParaRPr lang="en-GB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299434" y="1845735"/>
                <a:ext cx="3856246" cy="4023360"/>
              </a:xfrm>
              <a:blipFill rotWithShape="0">
                <a:blip r:embed="rId3"/>
                <a:stretch>
                  <a:fillRect l="-1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37</a:t>
            </a:fld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831220" y="6382158"/>
            <a:ext cx="885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[3] </a:t>
            </a:r>
            <a:r>
              <a:rPr lang="en-US" dirty="0"/>
              <a:t>Y. NAKAYAMA, Introduction to Fluid Mechanics, p156, Tokai University, Japan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425852" y="2160177"/>
                <a:ext cx="1693669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charset="0"/>
                        </a:rPr>
                        <m:t>𝐷</m:t>
                      </m:r>
                      <m:r>
                        <a:rPr lang="it-IT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  <m:r>
                        <a:rPr lang="it-IT" sz="2400" b="0" i="1" smtClean="0">
                          <a:latin typeface="Cambria Math" charset="0"/>
                        </a:rPr>
                        <m:t>𝑙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852" y="2160177"/>
                <a:ext cx="1693669" cy="7387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9760258" y="3533559"/>
                <a:ext cx="1123064" cy="707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  <m:r>
                        <a:rPr lang="it-IT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charset="0"/>
                            </a:rPr>
                            <m:t>1.46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258" y="3533559"/>
                <a:ext cx="1123064" cy="7073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571873" y="4389375"/>
                <a:ext cx="1969193" cy="729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charset="0"/>
                            </a:rPr>
                            <m:t>𝐶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  <m:r>
                        <a:rPr lang="it-IT" sz="2000" b="0" i="1" smtClean="0">
                          <a:latin typeface="Cambria Math" charset="0"/>
                        </a:rPr>
                        <m:t>=0.074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charset="0"/>
                            </a:rPr>
                            <m:t>𝑓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charset="0"/>
                            </a:rPr>
                            <m:t>−1\5</m:t>
                          </m:r>
                        </m:sup>
                      </m:sSubSup>
                    </m:oMath>
                  </m:oMathPara>
                </a14:m>
                <a:endParaRPr lang="it-IT" sz="2000" b="0" dirty="0" smtClean="0"/>
              </a:p>
              <a:p>
                <a:endParaRPr lang="en-GB" sz="20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873" y="4389375"/>
                <a:ext cx="1969193" cy="729239"/>
              </a:xfrm>
              <a:prstGeom prst="rect">
                <a:avLst/>
              </a:prstGeom>
              <a:blipFill rotWithShape="0">
                <a:blip r:embed="rId6"/>
                <a:stretch>
                  <a:fillRect l="-929" t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4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Aerodynamic forces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38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60" y="2228105"/>
            <a:ext cx="8770240" cy="37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Material and weight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10036" y="1958029"/>
            <a:ext cx="3972027" cy="4023360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GB" sz="2400" u="sng" dirty="0" smtClean="0">
                <a:solidFill>
                  <a:srgbClr val="0070C0"/>
                </a:solidFill>
              </a:rPr>
              <a:t>Type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 smtClean="0">
                <a:solidFill>
                  <a:schemeClr val="tx1"/>
                </a:solidFill>
              </a:rPr>
              <a:t>PAPER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endParaRPr lang="en-GB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 TWNA (Time Warp North America)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endParaRPr lang="en-GB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 smtClean="0">
                <a:solidFill>
                  <a:schemeClr val="tx1"/>
                </a:solidFill>
              </a:rPr>
              <a:t>  ATW (Asia Time Warp)</a:t>
            </a:r>
          </a:p>
          <a:p>
            <a:pPr>
              <a:buClr>
                <a:schemeClr val="tx1"/>
              </a:buClr>
              <a:buFont typeface="Helvetica" charset="0"/>
              <a:buChar char="●"/>
            </a:pPr>
            <a:endParaRPr lang="en-GB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Helvetica" charset="0"/>
              <a:buChar char="●"/>
            </a:pPr>
            <a:r>
              <a:rPr lang="en-GB" sz="2400" dirty="0" smtClean="0">
                <a:solidFill>
                  <a:schemeClr val="tx1"/>
                </a:solidFill>
              </a:rPr>
              <a:t>Balsa Wood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39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42780" y="1894764"/>
                <a:ext cx="2016210" cy="4407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u="sng" dirty="0" smtClean="0">
                    <a:solidFill>
                      <a:srgbClr val="0070C0"/>
                    </a:solidFill>
                  </a:rPr>
                  <a:t>Density</a:t>
                </a:r>
              </a:p>
              <a:p>
                <a:r>
                  <a:rPr lang="en-GB" sz="2400" dirty="0" smtClean="0"/>
                  <a:t>500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charset="0"/>
                          </a:rPr>
                          <m:t>𝐾𝑔</m:t>
                        </m:r>
                      </m:num>
                      <m:den>
                        <m:sSup>
                          <m:sSupPr>
                            <m:ctrlPr>
                              <a:rPr lang="en-GB" sz="24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it-IT" sz="2400" dirty="0" smtClean="0"/>
              </a:p>
              <a:p>
                <a:endParaRPr lang="en-GB" sz="2400" dirty="0" smtClean="0"/>
              </a:p>
              <a:p>
                <a:endParaRPr lang="en-GB" sz="2400" dirty="0" smtClean="0"/>
              </a:p>
              <a:p>
                <a:r>
                  <a:rPr lang="en-GB" sz="2400" dirty="0" smtClean="0"/>
                  <a:t>1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latin typeface="Cambria Math" charset="0"/>
                      </a:rPr>
                      <m:t>1,2</m:t>
                    </m:r>
                    <m:f>
                      <m:fPr>
                        <m:type m:val="skw"/>
                        <m:ctrlPr>
                          <a:rPr lang="en-GB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charset="0"/>
                          </a:rPr>
                          <m:t>𝐾𝑔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i="1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/>
              </a:p>
              <a:p>
                <a:endParaRPr lang="en-GB" sz="2400" dirty="0" smtClean="0"/>
              </a:p>
              <a:p>
                <a:endParaRPr lang="en-GB" sz="2400" dirty="0"/>
              </a:p>
              <a:p>
                <a:r>
                  <a:rPr lang="en-GB" sz="2400" dirty="0" smtClean="0"/>
                  <a:t>  6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charset="0"/>
                          </a:rPr>
                          <m:t>𝐾𝑔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i="1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/>
              </a:p>
              <a:p>
                <a:endParaRPr lang="en-GB" sz="2400" dirty="0" smtClean="0"/>
              </a:p>
              <a:p>
                <a:endParaRPr lang="en-GB" sz="2400" dirty="0"/>
              </a:p>
              <a:p>
                <a:r>
                  <a:rPr lang="en-GB" sz="2400" dirty="0" smtClean="0"/>
                  <a:t>1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latin typeface="Cambria Math" charset="0"/>
                      </a:rPr>
                      <m:t>50</m:t>
                    </m:r>
                    <m:f>
                      <m:fPr>
                        <m:type m:val="skw"/>
                        <m:ctrlPr>
                          <a:rPr lang="en-GB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charset="0"/>
                          </a:rPr>
                          <m:t>𝐾𝑔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i="1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780" y="1894764"/>
                <a:ext cx="2016210" cy="4407617"/>
              </a:xfrm>
              <a:prstGeom prst="rect">
                <a:avLst/>
              </a:prstGeom>
              <a:blipFill rotWithShape="0">
                <a:blip r:embed="rId3"/>
                <a:stretch>
                  <a:fillRect l="-4532" t="-1107" b="-1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102773" y="1870398"/>
            <a:ext cx="23213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u="sng" dirty="0" smtClean="0">
                <a:solidFill>
                  <a:srgbClr val="0070C0"/>
                </a:solidFill>
              </a:rPr>
              <a:t>Mass per </a:t>
            </a:r>
            <a:r>
              <a:rPr lang="it-IT" sz="2400" u="sng" dirty="0" err="1" smtClean="0">
                <a:solidFill>
                  <a:srgbClr val="0070C0"/>
                </a:solidFill>
              </a:rPr>
              <a:t>sheet</a:t>
            </a:r>
            <a:endParaRPr lang="it-IT" sz="2400" u="sng" dirty="0" smtClean="0">
              <a:solidFill>
                <a:srgbClr val="0070C0"/>
              </a:solidFill>
            </a:endParaRPr>
          </a:p>
          <a:p>
            <a:pPr algn="ctr"/>
            <a:r>
              <a:rPr lang="it-IT" sz="2400" dirty="0" smtClean="0"/>
              <a:t>1.7 g</a:t>
            </a:r>
          </a:p>
          <a:p>
            <a:pPr algn="ctr"/>
            <a:endParaRPr lang="en-GB" sz="1000" dirty="0" smtClean="0"/>
          </a:p>
          <a:p>
            <a:pPr algn="ctr"/>
            <a:r>
              <a:rPr lang="en-GB" sz="2400" dirty="0" smtClean="0"/>
              <a:t> </a:t>
            </a:r>
          </a:p>
          <a:p>
            <a:pPr algn="ctr"/>
            <a:endParaRPr lang="en-GB" sz="2000" dirty="0" smtClean="0"/>
          </a:p>
          <a:p>
            <a:pPr algn="ctr"/>
            <a:r>
              <a:rPr lang="en-GB" sz="2400" dirty="0" smtClean="0"/>
              <a:t>0.20 g</a:t>
            </a:r>
          </a:p>
          <a:p>
            <a:pPr algn="ctr"/>
            <a:endParaRPr lang="en-GB" sz="2800" dirty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0.13 g</a:t>
            </a:r>
          </a:p>
          <a:p>
            <a:pPr algn="ctr"/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6 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79700" y="1894764"/>
            <a:ext cx="23213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>
                <a:solidFill>
                  <a:srgbClr val="0070C0"/>
                </a:solidFill>
              </a:rPr>
              <a:t>Stiffness</a:t>
            </a:r>
          </a:p>
          <a:p>
            <a:pPr algn="ctr"/>
            <a:r>
              <a:rPr lang="en-GB" sz="2400" dirty="0" smtClean="0"/>
              <a:t>Very low</a:t>
            </a:r>
          </a:p>
          <a:p>
            <a:pPr algn="ctr"/>
            <a:endParaRPr lang="en-GB" sz="1000" dirty="0" smtClean="0"/>
          </a:p>
          <a:p>
            <a:pPr algn="ctr"/>
            <a:r>
              <a:rPr lang="en-GB" sz="2400" dirty="0" smtClean="0"/>
              <a:t> </a:t>
            </a:r>
          </a:p>
          <a:p>
            <a:pPr algn="ctr"/>
            <a:endParaRPr lang="en-GB" sz="2000" dirty="0" smtClean="0"/>
          </a:p>
          <a:p>
            <a:pPr algn="ctr"/>
            <a:r>
              <a:rPr lang="en-GB" sz="2400" dirty="0" smtClean="0"/>
              <a:t>Great</a:t>
            </a:r>
          </a:p>
          <a:p>
            <a:pPr algn="ctr"/>
            <a:endParaRPr lang="en-GB" sz="2800" dirty="0" smtClean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Good</a:t>
            </a:r>
          </a:p>
          <a:p>
            <a:pPr algn="ctr"/>
            <a:endParaRPr lang="en-GB" sz="2800" dirty="0" smtClean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Excellent</a:t>
            </a:r>
          </a:p>
        </p:txBody>
      </p:sp>
    </p:spTree>
    <p:extLst>
      <p:ext uri="{BB962C8B-B14F-4D97-AF65-F5344CB8AC3E}">
        <p14:creationId xmlns:p14="http://schemas.microsoft.com/office/powerpoint/2010/main" val="3026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</a:t>
            </a:fld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0" y="1849939"/>
            <a:ext cx="1196444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Physics of the</a:t>
            </a:r>
          </a:p>
          <a:p>
            <a:pPr algn="ctr"/>
            <a:r>
              <a:rPr lang="en-GB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Handy Glider</a:t>
            </a:r>
            <a:endParaRPr lang="en-GB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10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Aerodynamic forces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z="2000" smtClean="0"/>
              <a:t>40</a:t>
            </a:fld>
            <a:endParaRPr lang="it-IT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/>
        </p:blipFill>
        <p:spPr>
          <a:xfrm>
            <a:off x="1097280" y="2311399"/>
            <a:ext cx="5712715" cy="343625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264" y="2311399"/>
                <a:ext cx="3456219" cy="1322478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Pressure Drag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it-IT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4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b="0" i="1" smtClean="0">
                              <a:latin typeface="Cambria Math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it-IT" sz="2400" b="0" i="1" smtClean="0">
                              <a:latin typeface="Cambria Math" charset="0"/>
                            </a:rPr>
                            <m:t>𝑝</m:t>
                          </m:r>
                          <m:func>
                            <m:funcPr>
                              <m:ctrlPr>
                                <a:rPr lang="it-IT" sz="24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2400" b="0" i="1" smtClean="0">
                              <a:latin typeface="Cambria Math" charset="0"/>
                            </a:rPr>
                            <m:t>𝑑𝑎</m:t>
                          </m:r>
                        </m:e>
                      </m:nary>
                    </m:oMath>
                  </m:oMathPara>
                </a14:m>
                <a:endParaRPr lang="is-IS" sz="2400" i="1" dirty="0" smtClean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264" y="2311399"/>
                <a:ext cx="3456219" cy="1322478"/>
              </a:xfrm>
              <a:prstGeom prst="rect">
                <a:avLst/>
              </a:prstGeom>
              <a:blipFill rotWithShape="0">
                <a:blip r:embed="rId3"/>
                <a:stretch>
                  <a:fillRect t="-31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56264" y="4129442"/>
                <a:ext cx="3456219" cy="1322478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Friction Drag</a:t>
                </a:r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it-IT" sz="2400" i="1">
                              <a:latin typeface="Cambria Math" charset="0"/>
                            </a:rPr>
                            <m:t>𝑓</m:t>
                          </m:r>
                        </m:sub>
                      </m:sSub>
                      <m:r>
                        <a:rPr lang="it-IT" sz="2400" i="1"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latin typeface="Cambria Math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is-I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  <m:r>
                                <a:rPr lang="it-IT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a:rPr lang="it-IT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𝑑𝑎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264" y="4129442"/>
                <a:ext cx="3456219" cy="1322478"/>
              </a:xfrm>
              <a:prstGeom prst="rect">
                <a:avLst/>
              </a:prstGeom>
              <a:blipFill rotWithShape="0">
                <a:blip r:embed="rId4"/>
                <a:stretch>
                  <a:fillRect t="-31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5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Flow over a plate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58546" b="54458"/>
          <a:stretch/>
        </p:blipFill>
        <p:spPr>
          <a:xfrm flipV="1">
            <a:off x="1097279" y="1763922"/>
            <a:ext cx="4469331" cy="248742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3" r="6622" b="54443"/>
          <a:stretch/>
        </p:blipFill>
        <p:spPr>
          <a:xfrm flipV="1">
            <a:off x="6845970" y="1765937"/>
            <a:ext cx="4640177" cy="248521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41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t="53233" r="58243" b="6897"/>
          <a:stretch/>
        </p:blipFill>
        <p:spPr>
          <a:xfrm flipV="1">
            <a:off x="1097280" y="4013383"/>
            <a:ext cx="4469331" cy="2070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4" t="53567" r="7561" b="7232"/>
          <a:stretch/>
        </p:blipFill>
        <p:spPr>
          <a:xfrm flipV="1">
            <a:off x="6902115" y="4042610"/>
            <a:ext cx="4439653" cy="2053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132" y="2733665"/>
            <a:ext cx="81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</a:t>
            </a:r>
            <a:r>
              <a:rPr lang="it-IT" sz="2000" dirty="0" smtClean="0"/>
              <a:t>=3</a:t>
            </a:r>
            <a:r>
              <a:rPr lang="en-GB" sz="2000" dirty="0" smtClean="0"/>
              <a:t>º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83967" y="2543148"/>
            <a:ext cx="81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</a:t>
            </a:r>
            <a:r>
              <a:rPr lang="it-IT" sz="2000" dirty="0" smtClean="0"/>
              <a:t>=7</a:t>
            </a:r>
            <a:r>
              <a:rPr lang="en-GB" sz="2000" dirty="0" smtClean="0"/>
              <a:t>º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79132" y="5044289"/>
            <a:ext cx="81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</a:t>
            </a:r>
            <a:r>
              <a:rPr lang="it-IT" sz="2000" dirty="0" smtClean="0"/>
              <a:t>=9</a:t>
            </a:r>
            <a:r>
              <a:rPr lang="en-GB" sz="2000" dirty="0" smtClean="0"/>
              <a:t>º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23809" y="4951956"/>
            <a:ext cx="938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</a:t>
            </a:r>
            <a:r>
              <a:rPr lang="it-IT" sz="2000" dirty="0" smtClean="0"/>
              <a:t>=15</a:t>
            </a:r>
            <a:r>
              <a:rPr lang="en-GB" sz="2000" dirty="0" smtClean="0"/>
              <a:t>º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97279" y="6013640"/>
            <a:ext cx="872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Streamline patterns for a flat plate at angle of attack</a:t>
            </a:r>
            <a:r>
              <a:rPr lang="en-US" dirty="0" smtClean="0"/>
              <a:t>. </a:t>
            </a:r>
            <a:r>
              <a:rPr lang="en-US" dirty="0"/>
              <a:t>Nakayama, Y. (</a:t>
            </a:r>
            <a:r>
              <a:rPr lang="en-US" dirty="0" err="1"/>
              <a:t>ed</a:t>
            </a:r>
            <a:r>
              <a:rPr lang="en-US" dirty="0"/>
              <a:t>): </a:t>
            </a:r>
            <a:r>
              <a:rPr lang="en-US" i="1" dirty="0"/>
              <a:t>Visualized Flow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Aerodynamic forces on a handy glider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309" r="9330" b="772"/>
          <a:stretch/>
        </p:blipFill>
        <p:spPr>
          <a:xfrm>
            <a:off x="578224" y="2070848"/>
            <a:ext cx="7606858" cy="3442447"/>
          </a:xfr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42</a:t>
            </a:fld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578224" y="5513295"/>
            <a:ext cx="78164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Glenn Research </a:t>
            </a:r>
            <a:r>
              <a:rPr lang="en-GB" dirty="0" err="1" smtClean="0"/>
              <a:t>Center</a:t>
            </a:r>
            <a:r>
              <a:rPr lang="en-GB" dirty="0" smtClean="0"/>
              <a:t>, </a:t>
            </a:r>
            <a:r>
              <a:rPr lang="en-GB" dirty="0"/>
              <a:t>Vector Balance of Forces for a glider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899525" y="4569278"/>
                <a:ext cx="2371388" cy="1332352"/>
              </a:xfrm>
              <a:prstGeom prst="rect">
                <a:avLst/>
              </a:prstGeom>
              <a:solidFill>
                <a:srgbClr val="92D050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 err="1" smtClean="0"/>
                  <a:t>Steady</a:t>
                </a:r>
                <a:r>
                  <a:rPr lang="fr-FR" sz="2800" dirty="0" smtClean="0"/>
                  <a:t> State: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charset="0"/>
                            </a:rPr>
                            <m:t>𝐷</m:t>
                          </m:r>
                        </m:den>
                      </m:f>
                      <m:r>
                        <a:rPr lang="it-IT" sz="2800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it-IT" sz="2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800" b="0" i="0" smtClean="0">
                              <a:latin typeface="Cambria Math" charset="0"/>
                            </a:rPr>
                            <m:t>cot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l-GR" sz="2400" dirty="0">
                              <a:ea typeface="Cambria Math" charset="0"/>
                              <a:cs typeface="Cambria Math" charset="0"/>
                            </a:rPr>
                            <m:t>α</m:t>
                          </m:r>
                          <m:r>
                            <a:rPr lang="it-IT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≃ </m:t>
                          </m:r>
                          <m:f>
                            <m:fPr>
                              <m:ctrlPr>
                                <a:rPr lang="mr-IN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l-GR" sz="2000" dirty="0" smtClean="0"/>
                                <m:t>α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9525" y="4569278"/>
                <a:ext cx="2371388" cy="1332352"/>
              </a:xfrm>
              <a:prstGeom prst="rect">
                <a:avLst/>
              </a:prstGeom>
              <a:blipFill rotWithShape="0">
                <a:blip r:embed="rId3"/>
                <a:stretch>
                  <a:fillRect t="-3125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00100" y="4327071"/>
            <a:ext cx="2073729" cy="244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453743" y="3984171"/>
            <a:ext cx="228600" cy="19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918857" y="3216729"/>
            <a:ext cx="195944" cy="195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095705" y="4169168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0000"/>
                </a:solidFill>
              </a:rPr>
              <a:t>α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73330" y="3117366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0000"/>
                </a:solidFill>
              </a:rPr>
              <a:t>α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224" y="3412671"/>
            <a:ext cx="2147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/>
              <a:t>α</a:t>
            </a:r>
            <a:r>
              <a:rPr lang="it-IT" sz="2000" b="1" dirty="0" smtClean="0"/>
              <a:t> = angle of </a:t>
            </a:r>
            <a:r>
              <a:rPr lang="en-US" sz="2000" b="1" dirty="0" smtClean="0"/>
              <a:t>attack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5"/>
              <p:cNvSpPr txBox="1"/>
              <p:nvPr/>
            </p:nvSpPr>
            <p:spPr>
              <a:xfrm>
                <a:off x="8625234" y="1894251"/>
                <a:ext cx="2929665" cy="993798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Pressure Lift</a:t>
                </a:r>
              </a:p>
              <a:p>
                <a:pPr algn="ctr"/>
                <a:r>
                  <a:rPr lang="it-IT" sz="2400" b="0" dirty="0" smtClean="0"/>
                  <a:t>L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lang="is-IS" sz="240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2400" b="0" i="1" smtClean="0">
                            <a:latin typeface="Cambria Math" charset="0"/>
                          </a:rPr>
                          <m:t>𝐴</m:t>
                        </m:r>
                      </m:sub>
                      <m:sup/>
                      <m:e>
                        <m:r>
                          <a:rPr lang="it-IT" sz="2400" b="0" i="1" smtClean="0">
                            <a:latin typeface="Cambria Math" charset="0"/>
                          </a:rPr>
                          <m:t>𝑝</m:t>
                        </m:r>
                        <m:func>
                          <m:funcPr>
                            <m:ctrlPr>
                              <a:rPr lang="it-IT" sz="2400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it-IT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</m:func>
                        <m:r>
                          <a:rPr lang="it-IT" sz="2400" b="0" i="1" smtClean="0">
                            <a:latin typeface="Cambria Math" charset="0"/>
                          </a:rPr>
                          <m:t>𝑑𝑎</m:t>
                        </m:r>
                      </m:e>
                    </m:nary>
                  </m:oMath>
                </a14:m>
                <a:endParaRPr lang="is-IS" sz="2400" i="1" dirty="0" smtClean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0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234" y="1894251"/>
                <a:ext cx="2929665" cy="993798"/>
              </a:xfrm>
              <a:prstGeom prst="rect">
                <a:avLst/>
              </a:prstGeom>
              <a:blipFill rotWithShape="0">
                <a:blip r:embed="rId4"/>
                <a:stretch>
                  <a:fillRect t="-4242" b="-78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10"/>
              <p:cNvSpPr txBox="1"/>
              <p:nvPr/>
            </p:nvSpPr>
            <p:spPr>
              <a:xfrm>
                <a:off x="8620387" y="3124825"/>
                <a:ext cx="2929665" cy="993798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Friction Drag</a:t>
                </a:r>
                <a:endParaRPr lang="en-US" sz="2400" dirty="0"/>
              </a:p>
              <a:p>
                <a:pPr algn="ctr"/>
                <a:r>
                  <a:rPr lang="it-IT" sz="2400" dirty="0" smtClean="0"/>
                  <a:t>D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lang="is-IS" sz="2400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2400" i="1">
                            <a:latin typeface="Cambria Math" charset="0"/>
                          </a:rPr>
                          <m:t>𝐴</m:t>
                        </m:r>
                      </m:sub>
                      <m:sup/>
                      <m:e>
                        <m:r>
                          <a:rPr lang="is-I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  <m:func>
                          <m:func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  <m:r>
                              <a:rPr lang="it-IT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a:rPr lang="it-IT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𝑑𝑎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387" y="3124825"/>
                <a:ext cx="2929665" cy="993798"/>
              </a:xfrm>
              <a:prstGeom prst="rect">
                <a:avLst/>
              </a:prstGeom>
              <a:blipFill rotWithShape="0">
                <a:blip r:embed="rId5"/>
                <a:stretch>
                  <a:fillRect t="-4242" b="-78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35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/>
        </p:nvSpPr>
        <p:spPr>
          <a:xfrm rot="16200000" flipH="1">
            <a:off x="865915" y="2598469"/>
            <a:ext cx="2054105" cy="2502568"/>
          </a:xfrm>
          <a:prstGeom prst="parallelogram">
            <a:avLst>
              <a:gd name="adj" fmla="val 3495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arallelogram 15"/>
          <p:cNvSpPr/>
          <p:nvPr/>
        </p:nvSpPr>
        <p:spPr>
          <a:xfrm rot="5400000">
            <a:off x="3368483" y="2598469"/>
            <a:ext cx="2054105" cy="2502568"/>
          </a:xfrm>
          <a:prstGeom prst="parallelogram">
            <a:avLst>
              <a:gd name="adj" fmla="val 3495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43</a:t>
            </a:fld>
            <a:endParaRPr lang="it-IT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804331" y="3688978"/>
            <a:ext cx="413638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FRONT WEIGHT</a:t>
            </a:r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77" y="3504739"/>
            <a:ext cx="415059" cy="411578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8868220" y="3688978"/>
            <a:ext cx="0" cy="9977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039799" y="2789903"/>
            <a:ext cx="208902" cy="2089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10836265" y="3584527"/>
            <a:ext cx="208902" cy="2089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>
            <a:off x="6804331" y="3472341"/>
            <a:ext cx="4245140" cy="321088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0892960" y="3672583"/>
            <a:ext cx="208902" cy="2089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1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0078 -0.060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0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5951 -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1" grpId="0" animBg="1"/>
      <p:bldP spid="32" grpId="0" animBg="1"/>
      <p:bldP spid="32" grpId="1" animBg="1"/>
      <p:bldP spid="41" grpId="0" animBg="1"/>
      <p:bldP spid="41" grpId="1" animBg="1"/>
      <p:bldP spid="41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Diving vs Stall Configuration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t="30716" r="23871" b="25564"/>
          <a:stretch/>
        </p:blipFill>
        <p:spPr>
          <a:xfrm>
            <a:off x="872428" y="2211831"/>
            <a:ext cx="4868806" cy="329158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6" t="25243" r="20093" b="23734"/>
          <a:stretch/>
        </p:blipFill>
        <p:spPr>
          <a:xfrm>
            <a:off x="6280877" y="2211831"/>
            <a:ext cx="4555320" cy="329158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69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exotic shapes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20" y="1900176"/>
            <a:ext cx="6398119" cy="426426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03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DIVING CONFIGURATION</a:t>
            </a:r>
            <a:r>
              <a:rPr lang="en-GB" baseline="30000" dirty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46</a:t>
            </a:fld>
            <a:endParaRPr lang="it-IT" dirty="0"/>
          </a:p>
        </p:txBody>
      </p:sp>
      <p:sp>
        <p:nvSpPr>
          <p:cNvPr id="50" name="TextBox 49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  <p:graphicFrame>
        <p:nvGraphicFramePr>
          <p:cNvPr id="40" name="Graphique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16220"/>
              </p:ext>
            </p:extLst>
          </p:nvPr>
        </p:nvGraphicFramePr>
        <p:xfrm>
          <a:off x="4805464" y="2280459"/>
          <a:ext cx="5385881" cy="393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" name="Imag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62021"/>
            <a:ext cx="3524596" cy="42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DIVING CONFIGURATION</a:t>
            </a:r>
            <a:r>
              <a:rPr lang="en-GB" baseline="30000" dirty="0"/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47</a:t>
            </a:fld>
            <a:endParaRPr lang="it-IT" dirty="0"/>
          </a:p>
        </p:txBody>
      </p:sp>
      <p:sp>
        <p:nvSpPr>
          <p:cNvPr id="50" name="TextBox 49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[2]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p156,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62021"/>
            <a:ext cx="3524596" cy="4253276"/>
          </a:xfrm>
          <a:prstGeom prst="rect">
            <a:avLst/>
          </a:prstGeom>
        </p:spPr>
      </p:pic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67279"/>
              </p:ext>
            </p:extLst>
          </p:nvPr>
        </p:nvGraphicFramePr>
        <p:xfrm>
          <a:off x="4997668" y="1737360"/>
          <a:ext cx="4382815" cy="184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1984498433"/>
              </p:ext>
            </p:extLst>
          </p:nvPr>
        </p:nvGraphicFramePr>
        <p:xfrm>
          <a:off x="4964212" y="3578772"/>
          <a:ext cx="68389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127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FALL OF A FLAT PLATE</a:t>
            </a:r>
            <a:r>
              <a:rPr lang="en-GB" baseline="30000" dirty="0"/>
              <a:t>[1]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6300008" y="1860394"/>
            <a:ext cx="4000500" cy="1257300"/>
            <a:chOff x="7900208" y="3620653"/>
            <a:chExt cx="4000500" cy="12573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208" y="3620653"/>
              <a:ext cx="4000500" cy="1257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9520727" y="3997000"/>
              <a:ext cx="0" cy="529627"/>
            </a:xfrm>
            <a:prstGeom prst="line">
              <a:avLst/>
            </a:prstGeom>
            <a:ln w="139700">
              <a:solidFill>
                <a:srgbClr val="0070C0"/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5</a:t>
            </a:fld>
            <a:endParaRPr lang="it-IT" dirty="0"/>
          </a:p>
        </p:txBody>
      </p:sp>
      <p:grpSp>
        <p:nvGrpSpPr>
          <p:cNvPr id="28" name="Group 27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30" name="Straight Arrow Connector 29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/>
                <a:t>Air </a:t>
              </a:r>
              <a:r>
                <a:rPr lang="en-GB" dirty="0" smtClean="0"/>
                <a:t>Resistance</a:t>
              </a:r>
              <a:endParaRPr lang="en-GB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cxnSp>
        <p:nvCxnSpPr>
          <p:cNvPr id="56" name="Straight Connector 55"/>
          <p:cNvCxnSpPr/>
          <p:nvPr/>
        </p:nvCxnSpPr>
        <p:spPr>
          <a:xfrm rot="5400000">
            <a:off x="3110018" y="3398908"/>
            <a:ext cx="0" cy="16440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[1]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Fluid Mechanics, p151,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FALL OF A FLAT PLATE</a:t>
            </a:r>
            <a:r>
              <a:rPr lang="en-GB" baseline="30000" dirty="0"/>
              <a:t>[1]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6300008" y="1860394"/>
            <a:ext cx="4000500" cy="1257300"/>
            <a:chOff x="7900208" y="3620653"/>
            <a:chExt cx="4000500" cy="12573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208" y="3620653"/>
              <a:ext cx="4000500" cy="1257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9520727" y="3997000"/>
              <a:ext cx="0" cy="529627"/>
            </a:xfrm>
            <a:prstGeom prst="line">
              <a:avLst/>
            </a:prstGeom>
            <a:ln w="139700">
              <a:solidFill>
                <a:srgbClr val="0070C0"/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6</a:t>
            </a:fld>
            <a:endParaRPr lang="it-IT" dirty="0"/>
          </a:p>
        </p:txBody>
      </p:sp>
      <p:grpSp>
        <p:nvGrpSpPr>
          <p:cNvPr id="27" name="Group 26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28" name="Straight Arrow Connector 27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/>
                <a:t>Air </a:t>
              </a:r>
              <a:r>
                <a:rPr lang="en-GB" dirty="0" smtClean="0"/>
                <a:t>Resistance</a:t>
              </a:r>
              <a:endParaRPr lang="en-GB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110018" y="4220948"/>
            <a:ext cx="0" cy="9059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110018" y="3398908"/>
            <a:ext cx="0" cy="16440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 rot="16200000">
            <a:off x="2908368" y="4384837"/>
            <a:ext cx="720000" cy="2906822"/>
            <a:chOff x="2226561" y="2404913"/>
            <a:chExt cx="720000" cy="2906822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2226561" y="240491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226561" y="271760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226561" y="303328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2226561" y="334897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2226561" y="3699974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2226561" y="404899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226561" y="438100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226561" y="471302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226561" y="4996050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2226561" y="5311735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 flipH="1">
            <a:off x="1097280" y="5551917"/>
            <a:ext cx="52251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U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[1]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</a:t>
            </a:r>
            <a:r>
              <a:rPr lang="en-US" smtClean="0"/>
              <a:t>Fluid Mechanics, p151,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FALL OF A FLAT PLATE</a:t>
            </a:r>
            <a:r>
              <a:rPr lang="en-GB" baseline="30000" dirty="0" smtClean="0"/>
              <a:t>[1]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7</a:t>
            </a:fld>
            <a:endParaRPr lang="it-IT" dirty="0"/>
          </a:p>
        </p:txBody>
      </p:sp>
      <p:grpSp>
        <p:nvGrpSpPr>
          <p:cNvPr id="38" name="Group 37"/>
          <p:cNvGrpSpPr/>
          <p:nvPr/>
        </p:nvGrpSpPr>
        <p:grpSpPr>
          <a:xfrm>
            <a:off x="6300008" y="1860394"/>
            <a:ext cx="4000500" cy="1257300"/>
            <a:chOff x="7900208" y="3620653"/>
            <a:chExt cx="4000500" cy="12573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208" y="3620653"/>
              <a:ext cx="4000500" cy="1257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9520727" y="3997000"/>
              <a:ext cx="0" cy="529627"/>
            </a:xfrm>
            <a:prstGeom prst="line">
              <a:avLst/>
            </a:prstGeom>
            <a:ln w="139700">
              <a:solidFill>
                <a:srgbClr val="0070C0"/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>
            <a:off x="3110018" y="4220948"/>
            <a:ext cx="0" cy="9059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110018" y="3314920"/>
            <a:ext cx="0" cy="90602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47" name="Straight Arrow Connector 46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/>
                <a:t>Air </a:t>
              </a:r>
              <a:r>
                <a:rPr lang="en-GB" dirty="0" smtClean="0"/>
                <a:t>Resistance</a:t>
              </a:r>
              <a:endParaRPr lang="en-GB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5359792" y="4557932"/>
            <a:ext cx="6752492" cy="125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3110018" y="3398908"/>
            <a:ext cx="0" cy="16440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 rot="16200000">
            <a:off x="2908368" y="4384837"/>
            <a:ext cx="720000" cy="2906822"/>
            <a:chOff x="2226561" y="2404913"/>
            <a:chExt cx="720000" cy="2906822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2226561" y="240491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226561" y="271760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226561" y="303328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226561" y="334897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226561" y="3699974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226561" y="404899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226561" y="438100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26561" y="471302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226561" y="4996050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2226561" y="5311735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 flipH="1">
            <a:off x="1097280" y="5551917"/>
            <a:ext cx="52251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U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[1]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</a:t>
            </a:r>
            <a:r>
              <a:rPr lang="en-US" smtClean="0"/>
              <a:t>Fluid Mechanics, p151,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FALL OF A FLAT PLATE</a:t>
            </a:r>
            <a:r>
              <a:rPr lang="en-GB" baseline="30000" dirty="0" smtClean="0"/>
              <a:t>[1]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8</a:t>
            </a:fld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110018" y="3398908"/>
            <a:ext cx="0" cy="16440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6300008" y="1860394"/>
            <a:ext cx="4000500" cy="1257300"/>
            <a:chOff x="7900208" y="3620653"/>
            <a:chExt cx="4000500" cy="12573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208" y="3620653"/>
              <a:ext cx="4000500" cy="1257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9520727" y="3997000"/>
              <a:ext cx="0" cy="529627"/>
            </a:xfrm>
            <a:prstGeom prst="line">
              <a:avLst/>
            </a:prstGeom>
            <a:ln w="139700">
              <a:solidFill>
                <a:srgbClr val="0070C0"/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>
            <a:off x="3110018" y="4220948"/>
            <a:ext cx="0" cy="9059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110018" y="3314920"/>
            <a:ext cx="0" cy="90602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47" name="Straight Arrow Connector 46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/>
                <a:t>Air </a:t>
              </a:r>
              <a:r>
                <a:rPr lang="en-GB" dirty="0" smtClean="0"/>
                <a:t>Resistance</a:t>
              </a:r>
              <a:endParaRPr lang="en-GB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25228" y="3615448"/>
                <a:ext cx="5391156" cy="2510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it-IT" sz="2400" b="0" dirty="0" smtClean="0"/>
                  <a:t> 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charset="0"/>
                      </a:rPr>
                      <m:t>𝑚𝑔</m:t>
                    </m:r>
                    <m:r>
                      <a:rPr lang="it-IT" sz="2400" b="0" i="1" smtClean="0">
                        <a:latin typeface="Cambria Math" charset="0"/>
                      </a:rPr>
                      <m:t>=</m:t>
                    </m:r>
                    <m:r>
                      <a:rPr lang="it-IT" sz="2400" b="0" i="1" smtClean="0">
                        <a:latin typeface="Cambria Math" charset="0"/>
                      </a:rPr>
                      <m:t>𝐷</m:t>
                    </m:r>
                    <m:r>
                      <a:rPr lang="it-IT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it-IT" sz="2400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latin typeface="Cambria Math" charset="0"/>
                      </a:rPr>
                      <m:t>𝐴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sSup>
                          <m:sSupPr>
                            <m:ctrlPr>
                              <a:rPr lang="mr-IN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2400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400" dirty="0" smtClean="0"/>
                  <a:t> </a:t>
                </a:r>
                <a:r>
                  <a:rPr lang="en-GB" sz="2400" dirty="0" smtClean="0">
                    <a:sym typeface="Wingdings"/>
                  </a:rPr>
                  <a:t> Empirical law</a:t>
                </a:r>
                <a:endParaRPr lang="en-GB" sz="2400" dirty="0" smtClean="0"/>
              </a:p>
              <a:p>
                <a:pPr algn="ctr"/>
                <a:endParaRPr lang="en-GB" sz="2400" dirty="0" smtClean="0"/>
              </a:p>
              <a:p>
                <a:pPr algn="ctr"/>
                <a:endParaRPr lang="en-GB" sz="2400" dirty="0" smtClean="0"/>
              </a:p>
              <a:p>
                <a:pPr algn="ctr"/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228" y="3615448"/>
                <a:ext cx="5391156" cy="25101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 rot="16200000">
            <a:off x="2908368" y="4384837"/>
            <a:ext cx="720000" cy="2906822"/>
            <a:chOff x="2226561" y="2404913"/>
            <a:chExt cx="720000" cy="2906822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226561" y="240491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226561" y="271760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226561" y="303328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226561" y="334897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226561" y="3699974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226561" y="404899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226561" y="438100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226561" y="471302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226561" y="4996050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226561" y="5311735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 flipH="1">
            <a:off x="1097280" y="5551917"/>
            <a:ext cx="52251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U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[1]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</a:t>
            </a:r>
            <a:r>
              <a:rPr lang="en-US" smtClean="0"/>
              <a:t>Fluid Mechanics, p151,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5675586" y="3547241"/>
            <a:ext cx="6290442" cy="2646526"/>
          </a:xfrm>
          <a:prstGeom prst="roundRect">
            <a:avLst>
              <a:gd name="adj" fmla="val 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FALL OF A FLAT PLATE</a:t>
            </a:r>
            <a:r>
              <a:rPr lang="en-GB" baseline="30000" dirty="0"/>
              <a:t>[1]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CCE21-38F7-4556-963A-E7DFD6FC3524}" type="slidenum">
              <a:rPr lang="it-IT" smtClean="0"/>
              <a:t>9</a:t>
            </a:fld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110018" y="3398908"/>
            <a:ext cx="0" cy="16440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6300008" y="1860394"/>
            <a:ext cx="4000500" cy="1257300"/>
            <a:chOff x="7900208" y="3620653"/>
            <a:chExt cx="4000500" cy="12573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208" y="3620653"/>
              <a:ext cx="4000500" cy="1257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9520727" y="3997000"/>
              <a:ext cx="0" cy="529627"/>
            </a:xfrm>
            <a:prstGeom prst="line">
              <a:avLst/>
            </a:prstGeom>
            <a:ln w="139700">
              <a:solidFill>
                <a:srgbClr val="0070C0"/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>
            <a:off x="3110018" y="4220948"/>
            <a:ext cx="0" cy="9059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110018" y="3314920"/>
            <a:ext cx="0" cy="90602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770364" y="2014539"/>
            <a:ext cx="2918053" cy="923330"/>
            <a:chOff x="770364" y="2014539"/>
            <a:chExt cx="2918053" cy="923330"/>
          </a:xfrm>
        </p:grpSpPr>
        <p:cxnSp>
          <p:nvCxnSpPr>
            <p:cNvPr id="47" name="Straight Arrow Connector 46"/>
            <p:cNvCxnSpPr/>
            <p:nvPr/>
          </p:nvCxnSpPr>
          <p:spPr>
            <a:xfrm rot="16200000">
              <a:off x="1325536" y="2193360"/>
              <a:ext cx="0" cy="1110343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1325536" y="1657650"/>
              <a:ext cx="0" cy="11103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988204" y="2014539"/>
              <a:ext cx="1700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Force of Gravity</a:t>
              </a:r>
            </a:p>
            <a:p>
              <a:endParaRPr lang="en-GB" dirty="0"/>
            </a:p>
            <a:p>
              <a:r>
                <a:rPr lang="en-GB" dirty="0"/>
                <a:t>Air </a:t>
              </a:r>
              <a:r>
                <a:rPr lang="en-GB" dirty="0" smtClean="0"/>
                <a:t>Resistance</a:t>
              </a:r>
              <a:endParaRPr lang="en-GB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41219" y="1939356"/>
            <a:ext cx="3047198" cy="1090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2908368" y="4384837"/>
            <a:ext cx="720000" cy="2906822"/>
            <a:chOff x="2226561" y="2404913"/>
            <a:chExt cx="720000" cy="290682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2226561" y="240491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226561" y="271760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226561" y="303328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226561" y="334897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226561" y="3699974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226561" y="4048993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226561" y="4381007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226561" y="4713022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226561" y="4996050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26561" y="5311735"/>
              <a:ext cx="72000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 flipH="1">
            <a:off x="1097280" y="5551917"/>
            <a:ext cx="52251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U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9511" y="6457681"/>
            <a:ext cx="766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[1] </a:t>
            </a:r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NAKAYAMA, </a:t>
            </a:r>
            <a:r>
              <a:rPr lang="en-US" dirty="0"/>
              <a:t>Introduction </a:t>
            </a:r>
            <a:r>
              <a:rPr lang="en-US" dirty="0" smtClean="0"/>
              <a:t>to </a:t>
            </a:r>
            <a:r>
              <a:rPr lang="en-US" smtClean="0"/>
              <a:t>Fluid Mechanics, p151, </a:t>
            </a:r>
            <a:r>
              <a:rPr lang="en-US" dirty="0"/>
              <a:t>Tokai </a:t>
            </a:r>
            <a:r>
              <a:rPr lang="en-US" dirty="0" smtClean="0"/>
              <a:t>University</a:t>
            </a:r>
            <a:r>
              <a:rPr lang="en-US" dirty="0"/>
              <a:t>, </a:t>
            </a:r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675586" y="3547241"/>
            <a:ext cx="6290442" cy="2646526"/>
          </a:xfrm>
          <a:prstGeom prst="roundRect">
            <a:avLst>
              <a:gd name="adj" fmla="val 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829314" y="3615448"/>
                <a:ext cx="5982985" cy="2510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it-IT" sz="2400" b="0" smtClean="0"/>
                  <a:t> 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charset="0"/>
                      </a:rPr>
                      <m:t>𝑚𝑔</m:t>
                    </m:r>
                    <m:r>
                      <a:rPr lang="it-IT" sz="2400" b="0" i="1" smtClean="0">
                        <a:latin typeface="Cambria Math" charset="0"/>
                      </a:rPr>
                      <m:t>=</m:t>
                    </m:r>
                    <m:r>
                      <a:rPr lang="it-IT" sz="2400" b="0" i="1" smtClean="0">
                        <a:latin typeface="Cambria Math" charset="0"/>
                      </a:rPr>
                      <m:t>𝐷</m:t>
                    </m:r>
                    <m:r>
                      <a:rPr lang="it-IT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it-IT" sz="2400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latin typeface="Cambria Math" charset="0"/>
                      </a:rPr>
                      <m:t>𝐴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sSup>
                          <m:sSupPr>
                            <m:ctrlPr>
                              <a:rPr lang="mr-IN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2400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400" dirty="0" smtClean="0"/>
                  <a:t> </a:t>
                </a:r>
                <a:r>
                  <a:rPr lang="en-GB" sz="2400" dirty="0" smtClean="0">
                    <a:sym typeface="Wingdings"/>
                  </a:rPr>
                  <a:t> Empirical law</a:t>
                </a:r>
                <a:endParaRPr lang="en-GB" sz="2400" dirty="0" smtClean="0"/>
              </a:p>
              <a:p>
                <a:pPr algn="ctr"/>
                <a:endParaRPr lang="en-GB" sz="2400" dirty="0" smtClean="0"/>
              </a:p>
              <a:p>
                <a:pPr algn="ctr"/>
                <a:endParaRPr lang="en-GB" sz="2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𝑚𝑔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den>
                          </m:f>
                        </m:e>
                      </m:rad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∙0.080 </m:t>
                              </m:r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𝑘𝑔</m:t>
                              </m:r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∙9,81 </m:t>
                              </m:r>
                              <m:f>
                                <m:fPr>
                                  <m:type m:val="skw"/>
                                  <m:ctrlP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num>
                            <m:den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1,13</m:t>
                              </m:r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∙1,225 </m:t>
                              </m:r>
                              <m:f>
                                <m:fPr>
                                  <m:type m:val="skw"/>
                                  <m:ctrlP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rad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≃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1,06 </m:t>
                      </m:r>
                      <m:f>
                        <m:fPr>
                          <m:type m:val="skw"/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14" y="3615448"/>
                <a:ext cx="5982985" cy="25101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19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23080</TotalTime>
  <Words>1546</Words>
  <Application>Microsoft Macintosh PowerPoint</Application>
  <PresentationFormat>Widescreen</PresentationFormat>
  <Paragraphs>394</Paragraphs>
  <Slides>47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Calibri</vt:lpstr>
      <vt:lpstr>Calibri Light</vt:lpstr>
      <vt:lpstr>Cambria Math</vt:lpstr>
      <vt:lpstr>Helvetica</vt:lpstr>
      <vt:lpstr>Mangal</vt:lpstr>
      <vt:lpstr>Wingdings</vt:lpstr>
      <vt:lpstr>Retrospettivo</vt:lpstr>
      <vt:lpstr>HANDY GLIDER</vt:lpstr>
      <vt:lpstr>SUBJECT</vt:lpstr>
      <vt:lpstr>SUMMARY</vt:lpstr>
      <vt:lpstr>PowerPoint Presentation</vt:lpstr>
      <vt:lpstr>FALL OF A FLAT PLATE[1]</vt:lpstr>
      <vt:lpstr>FALL OF A FLAT PLATE[1]</vt:lpstr>
      <vt:lpstr>FALL OF A FLAT PLATE[1]</vt:lpstr>
      <vt:lpstr>FALL OF A FLAT PLATE[1]</vt:lpstr>
      <vt:lpstr>FALL OF A FLAT PLATE[1]</vt:lpstr>
      <vt:lpstr>FALL OF A FLAT PLATE</vt:lpstr>
      <vt:lpstr>PowerPoint Presentation</vt:lpstr>
      <vt:lpstr>DIVING CONFIGURATION[2]</vt:lpstr>
      <vt:lpstr>DIVING CONFIGURATION[2]</vt:lpstr>
      <vt:lpstr>DIVING CONFIGURATION[2]</vt:lpstr>
      <vt:lpstr>DIVING CONFIGURATION[2]</vt:lpstr>
      <vt:lpstr>DIVING CONFIGURATION[2]</vt:lpstr>
      <vt:lpstr>DIVING CONFIGURATION[2]</vt:lpstr>
      <vt:lpstr>FREE FALL</vt:lpstr>
      <vt:lpstr>PowerPoint Presentation</vt:lpstr>
      <vt:lpstr>RIDGE LIFT</vt:lpstr>
      <vt:lpstr>EXPERIMENTAL SET-UP</vt:lpstr>
      <vt:lpstr>PowerPoint Presentation</vt:lpstr>
      <vt:lpstr>PowerPoint Presentation</vt:lpstr>
      <vt:lpstr>PowerPoint Presentation</vt:lpstr>
      <vt:lpstr>Weight</vt:lpstr>
      <vt:lpstr>Weight</vt:lpstr>
      <vt:lpstr>Weight</vt:lpstr>
      <vt:lpstr>MATERIAL</vt:lpstr>
      <vt:lpstr>FRONT WEIGHT</vt:lpstr>
      <vt:lpstr>INSTABILITIES IN THE FLIGHT</vt:lpstr>
      <vt:lpstr>SHAPE</vt:lpstr>
      <vt:lpstr>ELEVONS</vt:lpstr>
      <vt:lpstr>CAMBER</vt:lpstr>
      <vt:lpstr>SUM-UP OF THE PARAMETERS</vt:lpstr>
      <vt:lpstr>BIBLIOGRAPHY</vt:lpstr>
      <vt:lpstr>PowerPoint Presentation</vt:lpstr>
      <vt:lpstr>Drag on a plate for laminar flow[3]</vt:lpstr>
      <vt:lpstr>Aerodynamic forces</vt:lpstr>
      <vt:lpstr>Material and weight</vt:lpstr>
      <vt:lpstr>Aerodynamic forces</vt:lpstr>
      <vt:lpstr>Flow over a plate</vt:lpstr>
      <vt:lpstr>Aerodynamic forces on a handy glider</vt:lpstr>
      <vt:lpstr>FRONT WEIGHT</vt:lpstr>
      <vt:lpstr>Diving vs Stall Configuration</vt:lpstr>
      <vt:lpstr>More exotic shapes</vt:lpstr>
      <vt:lpstr>DIVING CONFIGURATION[2]</vt:lpstr>
      <vt:lpstr>DIVING CONFIGURATION[2]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niccolò gallice</dc:creator>
  <cp:lastModifiedBy>Sebastian Fava</cp:lastModifiedBy>
  <cp:revision>379</cp:revision>
  <dcterms:created xsi:type="dcterms:W3CDTF">2017-01-26T10:13:40Z</dcterms:created>
  <dcterms:modified xsi:type="dcterms:W3CDTF">2017-04-11T08:13:28Z</dcterms:modified>
</cp:coreProperties>
</file>